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7"/>
  </p:notesMasterIdLst>
  <p:sldIdLst>
    <p:sldId id="297" r:id="rId2"/>
    <p:sldId id="398" r:id="rId3"/>
    <p:sldId id="397" r:id="rId4"/>
    <p:sldId id="399" r:id="rId5"/>
    <p:sldId id="402" r:id="rId6"/>
    <p:sldId id="405" r:id="rId7"/>
    <p:sldId id="406" r:id="rId8"/>
    <p:sldId id="396" r:id="rId9"/>
    <p:sldId id="309" r:id="rId10"/>
    <p:sldId id="415" r:id="rId11"/>
    <p:sldId id="394" r:id="rId12"/>
    <p:sldId id="315" r:id="rId13"/>
    <p:sldId id="316" r:id="rId14"/>
    <p:sldId id="416" r:id="rId15"/>
    <p:sldId id="395" r:id="rId16"/>
    <p:sldId id="334" r:id="rId17"/>
    <p:sldId id="346" r:id="rId18"/>
    <p:sldId id="347" r:id="rId19"/>
    <p:sldId id="348" r:id="rId20"/>
    <p:sldId id="349" r:id="rId21"/>
    <p:sldId id="350" r:id="rId22"/>
    <p:sldId id="351" r:id="rId23"/>
    <p:sldId id="354" r:id="rId24"/>
    <p:sldId id="390" r:id="rId25"/>
    <p:sldId id="366" r:id="rId26"/>
    <p:sldId id="382" r:id="rId27"/>
    <p:sldId id="408" r:id="rId28"/>
    <p:sldId id="411" r:id="rId29"/>
    <p:sldId id="417" r:id="rId30"/>
    <p:sldId id="410" r:id="rId31"/>
    <p:sldId id="412" r:id="rId32"/>
    <p:sldId id="418" r:id="rId33"/>
    <p:sldId id="413" r:id="rId34"/>
    <p:sldId id="414" r:id="rId35"/>
    <p:sldId id="364" r:id="rId36"/>
    <p:sldId id="289" r:id="rId37"/>
    <p:sldId id="299" r:id="rId38"/>
    <p:sldId id="300" r:id="rId39"/>
    <p:sldId id="313" r:id="rId40"/>
    <p:sldId id="314" r:id="rId41"/>
    <p:sldId id="378" r:id="rId42"/>
    <p:sldId id="379" r:id="rId43"/>
    <p:sldId id="380" r:id="rId44"/>
    <p:sldId id="381" r:id="rId45"/>
    <p:sldId id="344" r:id="rId46"/>
    <p:sldId id="345" r:id="rId47"/>
    <p:sldId id="391" r:id="rId48"/>
    <p:sldId id="304" r:id="rId49"/>
    <p:sldId id="305" r:id="rId50"/>
    <p:sldId id="308" r:id="rId51"/>
    <p:sldId id="363" r:id="rId52"/>
    <p:sldId id="392" r:id="rId53"/>
    <p:sldId id="367" r:id="rId54"/>
    <p:sldId id="368" r:id="rId55"/>
    <p:sldId id="369"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1" clrIdx="1"/>
  <p:cmAuthor id="2" name="Microsoft Office User" initials="Office [2]" lastIdx="1" clrIdx="2"/>
  <p:cmAuthor id="3" name="User" initials="U" lastIdx="1" clrIdx="3">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76" autoAdjust="0"/>
    <p:restoredTop sz="94628" autoAdjust="0"/>
  </p:normalViewPr>
  <p:slideViewPr>
    <p:cSldViewPr snapToGrid="0">
      <p:cViewPr varScale="1">
        <p:scale>
          <a:sx n="128" d="100"/>
          <a:sy n="128" d="100"/>
        </p:scale>
        <p:origin x="368" y="176"/>
      </p:cViewPr>
      <p:guideLst>
        <p:guide orient="horz" pos="2160"/>
        <p:guide pos="2880"/>
      </p:guideLst>
    </p:cSldViewPr>
  </p:slideViewPr>
  <p:outlineViewPr>
    <p:cViewPr>
      <p:scale>
        <a:sx n="33" d="100"/>
        <a:sy n="33" d="100"/>
      </p:scale>
      <p:origin x="0" y="-1085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12561965125886401"/>
          <c:y val="0.16150638873334999"/>
          <c:w val="0.85577921578079097"/>
          <c:h val="0.67497615103405595"/>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E7F6-4AFC-95A3-18742106BDB5}"/>
            </c:ext>
          </c:extLst>
        </c:ser>
        <c:dLbls>
          <c:showLegendKey val="0"/>
          <c:showVal val="0"/>
          <c:showCatName val="0"/>
          <c:showSerName val="0"/>
          <c:showPercent val="0"/>
          <c:showBubbleSize val="0"/>
        </c:dLbls>
        <c:gapWidth val="150"/>
        <c:shape val="box"/>
        <c:axId val="421803864"/>
        <c:axId val="421804256"/>
        <c:axId val="0"/>
      </c:bar3DChart>
      <c:catAx>
        <c:axId val="42180386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21804256"/>
        <c:crosses val="autoZero"/>
        <c:auto val="1"/>
        <c:lblAlgn val="ctr"/>
        <c:lblOffset val="100"/>
        <c:noMultiLvlLbl val="0"/>
      </c:catAx>
      <c:valAx>
        <c:axId val="421804256"/>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21803864"/>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layout>
        <c:manualLayout>
          <c:xMode val="edge"/>
          <c:yMode val="edge"/>
          <c:x val="0.10168296214435185"/>
          <c:y val="0"/>
        </c:manualLayout>
      </c:layout>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8.5198180636777129E-2"/>
          <c:y val="0.26759392678685079"/>
          <c:w val="0.81863547758284605"/>
          <c:h val="0.65256383934021012"/>
        </c:manualLayout>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C949-4FDF-A7A1-DB120959C97F}"/>
            </c:ext>
          </c:extLst>
        </c:ser>
        <c:dLbls>
          <c:showLegendKey val="0"/>
          <c:showVal val="0"/>
          <c:showCatName val="0"/>
          <c:showSerName val="0"/>
          <c:showPercent val="0"/>
          <c:showBubbleSize val="0"/>
        </c:dLbls>
        <c:gapWidth val="150"/>
        <c:shape val="box"/>
        <c:axId val="483171512"/>
        <c:axId val="483169552"/>
        <c:axId val="0"/>
      </c:bar3DChart>
      <c:catAx>
        <c:axId val="483171512"/>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83169552"/>
        <c:crosses val="autoZero"/>
        <c:auto val="1"/>
        <c:lblAlgn val="ctr"/>
        <c:lblOffset val="100"/>
        <c:noMultiLvlLbl val="0"/>
      </c:catAx>
      <c:valAx>
        <c:axId val="483169552"/>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83171512"/>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baseline="0" dirty="0">
                <a:effectLst/>
              </a:rPr>
              <a:t>Dice: Sample Means of Size n = 5</a:t>
            </a:r>
            <a:endParaRPr lang="en-US" dirty="0">
              <a:effectLst/>
            </a:endParaRP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diceCLT!$K$2:$K$12</c:f>
              <c:numCache>
                <c:formatCode>General</c:formatCode>
                <c:ptCount val="11"/>
                <c:pt idx="0">
                  <c:v>16</c:v>
                </c:pt>
                <c:pt idx="1">
                  <c:v>80</c:v>
                </c:pt>
                <c:pt idx="2">
                  <c:v>470</c:v>
                </c:pt>
                <c:pt idx="3">
                  <c:v>779</c:v>
                </c:pt>
                <c:pt idx="4">
                  <c:v>1676</c:v>
                </c:pt>
                <c:pt idx="5">
                  <c:v>1138</c:v>
                </c:pt>
                <c:pt idx="6">
                  <c:v>1250</c:v>
                </c:pt>
                <c:pt idx="7">
                  <c:v>389</c:v>
                </c:pt>
                <c:pt idx="8">
                  <c:v>189</c:v>
                </c:pt>
                <c:pt idx="9">
                  <c:v>13</c:v>
                </c:pt>
                <c:pt idx="10">
                  <c:v>0</c:v>
                </c:pt>
              </c:numCache>
            </c:numRef>
          </c:val>
          <c:extLst>
            <c:ext xmlns:c16="http://schemas.microsoft.com/office/drawing/2014/chart" uri="{C3380CC4-5D6E-409C-BE32-E72D297353CC}">
              <c16:uniqueId val="{00000000-4820-4F6B-A94B-368A9E799BB7}"/>
            </c:ext>
          </c:extLst>
        </c:ser>
        <c:dLbls>
          <c:showLegendKey val="0"/>
          <c:showVal val="0"/>
          <c:showCatName val="0"/>
          <c:showSerName val="0"/>
          <c:showPercent val="0"/>
          <c:showBubbleSize val="0"/>
        </c:dLbls>
        <c:gapWidth val="150"/>
        <c:shape val="box"/>
        <c:axId val="483170728"/>
        <c:axId val="424439328"/>
        <c:axId val="0"/>
      </c:bar3DChart>
      <c:catAx>
        <c:axId val="483170728"/>
        <c:scaling>
          <c:orientation val="minMax"/>
        </c:scaling>
        <c:delete val="0"/>
        <c:axPos val="b"/>
        <c:title>
          <c:tx>
            <c:rich>
              <a:bodyPr/>
              <a:lstStyle/>
              <a:p>
                <a:pPr>
                  <a:defRPr/>
                </a:pPr>
                <a:r>
                  <a:rPr lang="en-US" dirty="0"/>
                  <a:t>Average of 5 Dice</a:t>
                </a:r>
              </a:p>
            </c:rich>
          </c:tx>
          <c:overlay val="0"/>
        </c:title>
        <c:numFmt formatCode="General" sourceLinked="1"/>
        <c:majorTickMark val="out"/>
        <c:minorTickMark val="none"/>
        <c:tickLblPos val="nextTo"/>
        <c:crossAx val="424439328"/>
        <c:crosses val="autoZero"/>
        <c:auto val="1"/>
        <c:lblAlgn val="ctr"/>
        <c:lblOffset val="100"/>
        <c:noMultiLvlLbl val="0"/>
      </c:catAx>
      <c:valAx>
        <c:axId val="424439328"/>
        <c:scaling>
          <c:orientation val="minMax"/>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8317072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0FF6-4035-B79F-F1D296FE0ACF}"/>
            </c:ext>
          </c:extLst>
        </c:ser>
        <c:dLbls>
          <c:showLegendKey val="0"/>
          <c:showVal val="0"/>
          <c:showCatName val="0"/>
          <c:showSerName val="0"/>
          <c:showPercent val="0"/>
          <c:showBubbleSize val="0"/>
        </c:dLbls>
        <c:gapWidth val="150"/>
        <c:shape val="box"/>
        <c:axId val="424440112"/>
        <c:axId val="472779688"/>
        <c:axId val="0"/>
      </c:bar3DChart>
      <c:catAx>
        <c:axId val="424440112"/>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72779688"/>
        <c:crosses val="autoZero"/>
        <c:auto val="1"/>
        <c:lblAlgn val="ctr"/>
        <c:lblOffset val="100"/>
        <c:noMultiLvlLbl val="0"/>
      </c:catAx>
      <c:valAx>
        <c:axId val="472779688"/>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2444011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Individual Rolls (n = 1)</a:t>
            </a:r>
          </a:p>
        </c:rich>
      </c:tx>
      <c:overlay val="0"/>
    </c:title>
    <c:autoTitleDeleted val="0"/>
    <c:view3D>
      <c:rotX val="15"/>
      <c:rotY val="20"/>
      <c:rAngAx val="0"/>
    </c:view3D>
    <c:floor>
      <c:thickness val="0"/>
    </c:floor>
    <c:sideWall>
      <c:thickness val="0"/>
    </c:sideWall>
    <c:backWall>
      <c:thickness val="0"/>
    </c:backWall>
    <c:plotArea>
      <c:layout>
        <c:manualLayout>
          <c:layoutTarget val="inner"/>
          <c:xMode val="edge"/>
          <c:yMode val="edge"/>
          <c:x val="0.21545285121777399"/>
          <c:y val="0.260297619047619"/>
          <c:w val="0.78454714878222598"/>
          <c:h val="0.43726237345331798"/>
        </c:manualLayout>
      </c:layout>
      <c:bar3DChart>
        <c:barDir val="col"/>
        <c:grouping val="clustered"/>
        <c:varyColors val="0"/>
        <c:ser>
          <c:idx val="0"/>
          <c:order val="0"/>
          <c:tx>
            <c:v>Frequency</c:v>
          </c:tx>
          <c:invertIfNegative val="0"/>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c:ext xmlns:c16="http://schemas.microsoft.com/office/drawing/2014/chart" uri="{C3380CC4-5D6E-409C-BE32-E72D297353CC}">
              <c16:uniqueId val="{00000000-9E65-4B98-B797-4EAEA186A7BD}"/>
            </c:ext>
          </c:extLst>
        </c:ser>
        <c:dLbls>
          <c:showLegendKey val="0"/>
          <c:showVal val="0"/>
          <c:showCatName val="0"/>
          <c:showSerName val="0"/>
          <c:showPercent val="0"/>
          <c:showBubbleSize val="0"/>
        </c:dLbls>
        <c:gapWidth val="150"/>
        <c:shape val="box"/>
        <c:axId val="533045624"/>
        <c:axId val="482609992"/>
        <c:axId val="0"/>
      </c:bar3DChart>
      <c:catAx>
        <c:axId val="533045624"/>
        <c:scaling>
          <c:orientation val="minMax"/>
        </c:scaling>
        <c:delete val="0"/>
        <c:axPos val="b"/>
        <c:title>
          <c:tx>
            <c:rich>
              <a:bodyPr/>
              <a:lstStyle/>
              <a:p>
                <a:pPr>
                  <a:defRPr/>
                </a:pPr>
                <a:r>
                  <a:rPr lang="en-US" dirty="0"/>
                  <a:t>Roll of the Die</a:t>
                </a:r>
              </a:p>
            </c:rich>
          </c:tx>
          <c:overlay val="0"/>
        </c:title>
        <c:numFmt formatCode="General" sourceLinked="1"/>
        <c:majorTickMark val="out"/>
        <c:minorTickMark val="none"/>
        <c:tickLblPos val="nextTo"/>
        <c:crossAx val="482609992"/>
        <c:crosses val="autoZero"/>
        <c:auto val="1"/>
        <c:lblAlgn val="ctr"/>
        <c:lblOffset val="100"/>
        <c:noMultiLvlLbl val="0"/>
      </c:catAx>
      <c:valAx>
        <c:axId val="482609992"/>
        <c:scaling>
          <c:orientation val="minMax"/>
          <c:max val="11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53304562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dirty="0"/>
              <a:t>Dice: Sample Means of Size n = 2</a:t>
            </a:r>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tx>
            <c:v>Frequency</c:v>
          </c:tx>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c:ext xmlns:c16="http://schemas.microsoft.com/office/drawing/2014/chart" uri="{C3380CC4-5D6E-409C-BE32-E72D297353CC}">
              <c16:uniqueId val="{00000000-5C75-4A86-AD62-012D9CD218AD}"/>
            </c:ext>
          </c:extLst>
        </c:ser>
        <c:dLbls>
          <c:showLegendKey val="0"/>
          <c:showVal val="0"/>
          <c:showCatName val="0"/>
          <c:showSerName val="0"/>
          <c:showPercent val="0"/>
          <c:showBubbleSize val="0"/>
        </c:dLbls>
        <c:gapWidth val="150"/>
        <c:shape val="box"/>
        <c:axId val="409432304"/>
        <c:axId val="409432696"/>
        <c:axId val="0"/>
      </c:bar3DChart>
      <c:catAx>
        <c:axId val="409432304"/>
        <c:scaling>
          <c:orientation val="minMax"/>
        </c:scaling>
        <c:delete val="0"/>
        <c:axPos val="b"/>
        <c:title>
          <c:tx>
            <c:rich>
              <a:bodyPr/>
              <a:lstStyle/>
              <a:p>
                <a:pPr>
                  <a:defRPr/>
                </a:pPr>
                <a:r>
                  <a:rPr lang="en-US" dirty="0"/>
                  <a:t>Average of 2 Dice</a:t>
                </a:r>
              </a:p>
            </c:rich>
          </c:tx>
          <c:overlay val="0"/>
        </c:title>
        <c:numFmt formatCode="General" sourceLinked="1"/>
        <c:majorTickMark val="out"/>
        <c:minorTickMark val="none"/>
        <c:tickLblPos val="nextTo"/>
        <c:crossAx val="409432696"/>
        <c:crosses val="autoZero"/>
        <c:auto val="1"/>
        <c:lblAlgn val="ctr"/>
        <c:lblOffset val="100"/>
        <c:noMultiLvlLbl val="0"/>
      </c:catAx>
      <c:valAx>
        <c:axId val="409432696"/>
        <c:scaling>
          <c:orientation val="minMax"/>
          <c:max val="2000"/>
          <c:min val="0"/>
        </c:scaling>
        <c:delete val="0"/>
        <c:axPos val="l"/>
        <c:majorGridlines/>
        <c:title>
          <c:tx>
            <c:rich>
              <a:bodyPr/>
              <a:lstStyle/>
              <a:p>
                <a:pPr>
                  <a:defRPr/>
                </a:pPr>
                <a:r>
                  <a:rPr lang="en-US" dirty="0"/>
                  <a:t>Frequency</a:t>
                </a:r>
              </a:p>
            </c:rich>
          </c:tx>
          <c:overlay val="0"/>
        </c:title>
        <c:numFmt formatCode="General" sourceLinked="1"/>
        <c:majorTickMark val="out"/>
        <c:minorTickMark val="none"/>
        <c:tickLblPos val="nextTo"/>
        <c:crossAx val="409432304"/>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a:pPr>
            <a:r>
              <a:rPr lang="en-US" sz="1800" b="1" i="0" u="none" strike="noStrike" baseline="0" dirty="0">
                <a:effectLst/>
              </a:rPr>
              <a:t>Dice: Sample Means of Size n = 10</a:t>
            </a:r>
            <a:endParaRPr lang="en-US" dirty="0"/>
          </a:p>
        </c:rich>
      </c:tx>
      <c:overlay val="0"/>
    </c:title>
    <c:autoTitleDeleted val="0"/>
    <c:view3D>
      <c:rotX val="15"/>
      <c:rotY val="20"/>
      <c:rAngAx val="0"/>
    </c:view3D>
    <c:floor>
      <c:thickness val="0"/>
    </c:floor>
    <c:sideWall>
      <c:thickness val="0"/>
    </c:sideWall>
    <c:backWall>
      <c:thickness val="0"/>
    </c:backWall>
    <c:plotArea>
      <c:layout/>
      <c:bar3DChart>
        <c:barDir val="col"/>
        <c:grouping val="clustered"/>
        <c:varyColors val="0"/>
        <c:ser>
          <c:idx val="0"/>
          <c:order val="0"/>
          <c:invertIfNegative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c:ext xmlns:c16="http://schemas.microsoft.com/office/drawing/2014/chart" uri="{C3380CC4-5D6E-409C-BE32-E72D297353CC}">
              <c16:uniqueId val="{00000000-DE2D-45AD-9261-E35DE2AFE485}"/>
            </c:ext>
          </c:extLst>
        </c:ser>
        <c:dLbls>
          <c:showLegendKey val="0"/>
          <c:showVal val="0"/>
          <c:showCatName val="0"/>
          <c:showSerName val="0"/>
          <c:showPercent val="0"/>
          <c:showBubbleSize val="0"/>
        </c:dLbls>
        <c:gapWidth val="150"/>
        <c:shape val="box"/>
        <c:axId val="409429168"/>
        <c:axId val="409429560"/>
        <c:axId val="0"/>
      </c:bar3DChart>
      <c:catAx>
        <c:axId val="409429168"/>
        <c:scaling>
          <c:orientation val="minMax"/>
        </c:scaling>
        <c:delete val="0"/>
        <c:axPos val="b"/>
        <c:title>
          <c:tx>
            <c:rich>
              <a:bodyPr/>
              <a:lstStyle/>
              <a:p>
                <a:pPr>
                  <a:defRPr/>
                </a:pPr>
                <a:r>
                  <a:rPr lang="en-US" dirty="0"/>
                  <a:t>Average of 10 Dice</a:t>
                </a:r>
              </a:p>
            </c:rich>
          </c:tx>
          <c:overlay val="0"/>
        </c:title>
        <c:numFmt formatCode="General" sourceLinked="1"/>
        <c:majorTickMark val="out"/>
        <c:minorTickMark val="none"/>
        <c:tickLblPos val="nextTo"/>
        <c:crossAx val="409429560"/>
        <c:crosses val="autoZero"/>
        <c:auto val="1"/>
        <c:lblAlgn val="ctr"/>
        <c:lblOffset val="100"/>
        <c:noMultiLvlLbl val="0"/>
      </c:catAx>
      <c:valAx>
        <c:axId val="409429560"/>
        <c:scaling>
          <c:orientation val="minMax"/>
          <c:max val="2000"/>
        </c:scaling>
        <c:delete val="0"/>
        <c:axPos val="l"/>
        <c:title>
          <c:tx>
            <c:rich>
              <a:bodyPr/>
              <a:lstStyle/>
              <a:p>
                <a:pPr>
                  <a:defRPr/>
                </a:pPr>
                <a:r>
                  <a:rPr lang="en-US" dirty="0"/>
                  <a:t>Frequency</a:t>
                </a:r>
              </a:p>
            </c:rich>
          </c:tx>
          <c:overlay val="0"/>
        </c:title>
        <c:numFmt formatCode="General" sourceLinked="1"/>
        <c:majorTickMark val="out"/>
        <c:minorTickMark val="none"/>
        <c:tickLblPos val="nextTo"/>
        <c:crossAx val="409429168"/>
        <c:crosses val="autoZero"/>
        <c:crossBetween val="between"/>
      </c:valAx>
    </c:plotArea>
    <c:plotVisOnly val="1"/>
    <c:dispBlanksAs val="gap"/>
    <c:showDLblsOverMax val="0"/>
  </c:chart>
  <c:externalData r:id="rId1">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00:12:00.744"/>
    </inkml:context>
    <inkml:brush xml:id="br0">
      <inkml:brushProperty name="width" value="0.05" units="cm"/>
      <inkml:brushProperty name="height" value="0.05" units="cm"/>
      <inkml:brushProperty name="color" value="#E71224"/>
    </inkml:brush>
  </inkml:definitions>
  <inkml:trace contextRef="#ctx0" brushRef="#br0">1 208 24575,'16'27'0,"3"6"0,5 1 0,6 11 0,-5-5 0,5 10 0,-4-10 0,4 16 0,-14-21 0,8 20 0,-14-26 0,8 13 0,-8-15 0,3 4 0,-4-5 0,-1-4 0,1 2 0,-1-7 0,0 3 0,0-4 0,0 0 0,0 0 0,-1-1 0,1 1 0,0-4 0,-4 3 0,2-7 0,-5 3 0,2-4 0,-3 0 0,0 0 0,3 0 0,-2 0 0,2 0 0,-3 0 0,4 1 0,-4-1 0,3 0 0,1 0 0,-4 4 0,7 1 0,-6 3 0,6 1 0,-3 0 0,1 0 0,1-4 0,-1 2 0,2-5 0,1 5 0,-4-6 0,3 7 0,-3-7 0,3 3 0,0-4 0,0 0 0,1 1 0,2-1 0,6 0 0,-4-3 0,6 0 0,-6-4 0,4 0 0,4 0 0,1 0 0,5 0 0,0 0 0,5 0 0,2 0 0,4 0 0,1-5 0,-1 0 0,1-4 0,0-1 0,-1 1 0,7 4 0,-5-4 0,10 8 0,-10-3 0,11 4 0,-6 0 0,7 0 0,0 0 0,-6 0 0,5 0 0,-11 0 0,16 0 0,-20 0 0,8 0 0,-17 0 0,-1 0 0,-3 0 0,-2 0 0,-4 0 0,-1 0 0,-3 0 0,3 0 0,-3 0 0,4 0 0,9 0 0,-16 0 0,4 0 0,-20 0 0,3-3 0,10 2 0,13-2 0,16 3 0,17-5 0,1 4 0,4-4 0,-6 5 0,0-4 0,-6 3 0,-2-4 0,-5 5 0,0-4 0,-6 3 0,4-4 0,-8 5 0,3 0 0,0 0 0,-4 0 0,0 0 0,-3 0 0,-2 0 0,-1 0 0,4 0 0,-8 0 0,3 0 0,-4 0 0,-1 0 0,1 0 0,-4 0 0,-1 0 0,0 0 0,-3 0 0,3 0 0,0 0 0,-3 0 0,3 0 0,0 0 0,1 0 0,8 0 0,-3 0 0,7 0 0,-2 0 0,-1 0 0,4 0 0,-8 0 0,3 0 0,-4 0 0,-4 0 0,2 0 0,-6 0 0,3 0 0,-4 0 0,1 0 0,-1 0 0,4 0 0,-3 0 0,3 0 0,-1 0 0,-2 0 0,2 0 0,-3 0 0,0 0 0,0 0 0,4 0 0,-3 0 0,3 0 0,-4 0 0,0 0 0,1-3 0,-1 2 0,0-2 0,0 3 0,0 0 0,0 0 0,-3-3 0,2-1 0,-2-3 0,0 0 0,2 0 0,-5 0 0,2-4 0,-3 3 0,3-7 0,-2 3 0,6-4 0,-6 1 0,6-6 0,-6 0 0,7-1 0,-7-3 0,2 4 0,1-1 0,-4-2 0,4 7 0,-4-8 0,0 8 0,0-4 0,0 1 0,0 3 0,0-8 0,0 4 0,0-5 0,0-5 0,0-2 0,0-5 0,0 1 0,0-1 0,-4 0 0,-2-5 0,-4-3 0,0-5 0,0 6 0,0-4 0,-4 10 0,3-5 0,-2 6 0,3 6 0,2 5 0,-1 7 0,5 4 0,-3 4 0,6 1 0,-5 7 0,5-3 0,-5 7 0,5-7 0,-5 6 0,2-5 0,-3 5 0,0-2 0,-4 3 0,2 0 0,-6 0 0,3 0 0,-8 0 0,-1 0 0,-5 0 0,0 0 0,-6 0 0,5 0 0,-9 0 0,3 0 0,-4 0 0,4-4 0,-3 4 0,3-4 0,-5 4 0,1 0 0,-1 0 0,0 0 0,0 0 0,1 0 0,-1 0 0,0 0 0,0 0 0,1 0 0,-1 0 0,0 0 0,6 0 0,-4 0 0,13 0 0,-7 0 0,13 0 0,-4 0 0,6 0 0,3 0 0,-7 0 0,7 0 0,-4 0 0,1 0 0,3 0 0,-8 0 0,3 0 0,-8 0 0,8 0 0,-8 3 0,4-2 0,-5 3 0,0 0 0,0-3 0,0 7 0,0-7 0,-5 7 0,3-7 0,-8 3 0,4 0 0,-1-3 0,-3 7 0,8-3 0,-3 0 0,5 3 0,0-3 0,5 3 0,-4-3 0,1 5 0,-3-4 0,3 2 0,-1 0 0,8-4 0,-8 1 0,4-2 0,-1 1 0,-3-3 0,9 6 0,-5-6 0,1 2 0,3-3 0,-8 4 0,4-3 0,-5 3 0,4-4 0,-3 0 0,4 0 0,-1 0 0,-3 0 0,9 0 0,-5 0 0,5 0 0,-7 0 0,6 0 0,-11 0 0,11 0 0,-3 0 0,4 0 0,0 0 0,4 0 0,-2 0 0,2 0 0,-4 0 0,0 0 0,0 0 0,0 0 0,0 3 0,1-2 0,-1 3 0,0-1 0,0-2 0,0 2 0,4-3 0,-3 4 0,3-3 0,-4 2 0,1-3 0,3 3 0,-10-2 0,8 2 0,-9-3 0,7 4 0,0-3 0,0 2 0,4-3 0,-2 0 0,5 0 0,-6 0 0,3 0 0,0 0 0,1 0 0,0 0 0,3 0 0,-3 0 0,4 0 0,0 0 0,-1 0 0,1 0 0,0 0 0,0 0 0,0 0 0,-1 0 0,1 0 0,0 0 0,0 0 0,0 0 0,0 0 0,0 0 0,1 0 0,-1 0 0,3 3 0,1 1 0,0-1 0,-1 0 0,-2-3 0,-1 0 0,0 0 0,4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00:13:55.576"/>
    </inkml:context>
    <inkml:brush xml:id="br0">
      <inkml:brushProperty name="width" value="0.05" units="cm"/>
      <inkml:brushProperty name="height" value="0.05" units="cm"/>
      <inkml:brushProperty name="color" value="#E71224"/>
    </inkml:brush>
  </inkml:definitions>
  <inkml:trace contextRef="#ctx0" brushRef="#br0">0 131 24575,'0'22'0,"0"6"0,0-5 0,0 7 0,0 3 0,5 6 0,0 12 0,6 14 0,-1-17 0,6 22 0,-5-16 0,10 11 0,-9 8 0,9-5 0,-9-2 0,9-2 0,-5-11 0,0 4 0,-1-6 0,-1-6 0,-3-2 0,2-5 0,-3 0 0,-1-6 0,0 4 0,0-8 0,0 3 0,0 0 0,-1-4 0,1 4 0,0 0 0,0 2 0,1 4 0,-1 1 0,0 0 0,1-1 0,0 7 0,-1-5 0,1 10 0,0-4 0,0 0 0,0 4 0,-1-9 0,1 3 0,-1-5 0,-4-1 0,0-4 0,-5-2 0,3-5 0,-2-5 0,3-1 0,-4-4 0,0-4 0,0-1 0,0-4 0,0 0 0,3 0 0,1-3 0,3-1 0,0-3 0,-4-3 0,6 3 0,37-3 0,33-16 0,-24 11 0,3 0-637,10-9 1,2-1 636,1 6 0,-2 3 0,-14 1 0,-1 2 0,12-1 0,0 1 0,-3 5 0,0 1 0,0-3 0,0 0 0,5 2 0,-3 2-284,-10-1 1,-3 0 283,40 0 0,0 0 0,6 5 0,-6 8 0,0 11 0,-16 0 0,3 9-144,-18-5 144,12 6 0,-14-3 0,-8-4 1226,-1-3-1226,-16-5 600,8-4-600,-24-7 158,36-3-158,2-5 0,1-3 0,6-1-1433,13-3 0,5-2 1433,-8 0 0,4 0 0,2 0-1109,7 0 0,2 0 0,-1 0 1109,-4 0 0,-1 0 0,2 1 0,6 3 0,2 3 0,-2-1 0,-12 0 0,-1 1 0,0 0 0,4 2 0,0 0 0,0 0-473,-3 0 1,-1 0-1,-6 0 473,-2 0 0,-1 0 0,34 0 0,-8 0-392,-28 0 392,12 0 0,-1 0 0,-20 0 2030,23 5-2030,-20-4 3378,-3 9-3378,-12-5 1970,4 5-1970,-9-1 625,-11-3-625,18-2 0,16-10 0,-14 5 0,7 1-1159,5-4 0,8-2 0,2 1 1159,7 1 0,2 1 0,5 0-1123,-3 0 0,5 0 1,2 0-1,0 1 1123,2 0 0,0-1 0,2 1 0,-1 0 0,5 2 0,1 0 0,-2 0 0,-3 0 0,6 0 0,-4 0 0,0 0-562,8 0 1,1 0-1,-12 0 562,-17 0 0,-3 0-334,-2 0 0,5 0 0,-7 0 334,-2 3 0,-4 1 792,15-1 0,-2 1-792,-21 2 0,-4 1 0,33 4 4095,-31-1-4095,-14 0 2413,-12-5-2413,-5-1 1827,-6-4-1827,-9 0 736,6 0-736,23 0 0,15 0 0,10 0-1648,18-4 0,10 0 1648,-4 0 0,7 1 0,2-1-1024,-18 2 0,1 0 0,1-1 0,1 1 1024,5-3 0,2 0 0,-1 1 0,-2 0 0,10 3 0,-3 1 0,1-1-584,8-2 1,0 0 0,-10 0 583,-13 3 0,-3 0 0,2 0 0,5 0 0,-7 0-427,-6 0 0,-2 0 427,18 0 0,-1 0 901,-23 0 1,-4 0-902,37 0 3845,-30 0-3845,-6 0 2490,-21 0-2490,3 0 1517,14 0-1517,6 0 0,33-5 0,-2-3 0,4-2-1130,-28 2 1,3 0 1129,13 0 0,9-1 0,-6 0 0,1 2 0,-5 0 0,6 0 0,2-1 0,-14 0 0,2-1 0,-10 1 0,32-1-479,-7-2 0,-2 0 479,-8 4-100,13 0 100,-13-4 0,-26 6 0,1-1 0,-16-7 2446,5 7-2446,-20-3 1090,37 4-1090,-10 5 0,24 1 0,10-2-1297,-14-1 0,4-2 1297,4-2 0,7 0 0,-4 0 0,5-2 0,1-1 0,-10 0 0,5 1 0,-4 0 0,13 0 0,-1 0 0,-17 1 0,3-2 0,-5 1 0,3 1 0,-3-2-483,12-1 1,-4-2 482,18-6 0,-38 11 0,-1 0 0,34-11 0,-12 6 0,-28-3 0,-3 4 0,-6-3 2568,-10 1-2568,3 7 1113,6-2-1113,5 8 0,41 0-611,-37 0 1,1 0 610,12 0 0,1 0 0,-8 0 0,-1 0 0,6 0 0,-2 0-423,33 0 423,-43 0 0,-1 0 0,33 0 0,-10 0 0,-14 0 0,-2 0 0,-17 0 1194,2 0-1194,-15 0 450,4 0-450,-5 0 0,-5 0 0,4 0 0,-8 0 0,8 0 0,-8 0 0,7 0 0,-2 0 0,-1 0 0,4 0 0,-4 4 0,5 1 0,5-1 0,-4 4 0,5-3 0,-7 3 0,7 1 0,-5 0 0,4 0 0,-10-1 0,-1-3 0,-4 2 0,-4-6 0,3 2 0,-7-3 0,3 0 0,-4 0 0,0 0 0,-4-3 0,0-9 0,-3-5 0,0-9 0,0-5 0,0-2 0,0-10 0,-5-9 0,-6-7 0,0 6 0,-10-10 0,3-5 0,-3 10 0,3-19 0,-1 23 0,7-5 0,-4-5 0,2 17 0,2-9 0,-2 11 0,0-6 0,3 6 0,-4 1 0,1 1 0,3 3 0,-8-9 0,3-3 0,4 5 0,-7-9 0,12 11 0,-7 0 0,4-4 0,0 9 0,0-3 0,-3 5 0,-1 6 0,-5-5 0,-3 9 0,-3-4 0,-2 8 0,-1-3 0,-5 2 0,4 2 0,-8-1 0,4 6 0,1 3 0,-5-3 0,5 12 0,-1-6 0,-3 7 0,3 0 0,-5 1 0,1 4 0,-1-4 0,5 3 0,2-4 0,5 5 0,5 0 0,0 0 0,4 0 0,-37 0 0,-19 0 0,20 0 0,-5 0-506,-1 0 1,-1 0 505,0 3 0,0 0 0,9-2 0,0 0 0,-2 2 0,-1 0 0,-11-3 0,-1 0-779,-2 0 1,-2 0 778,-15 0 0,-3 0 0,6 0 0,1 0 0,4-1 0,1 2 0,-1 2 0,4 0 0,22-2 0,1-1-176,-7 4 1,2-1 175,-24-3 0,-5 0 0,3 5 0,15-4 0,7 4 0,7-5 911,8 4-911,12-3 1606,-5 7-1606,15-7 402,-9 3-402,15 0 0,-5-3 0,9 2 0,4 0 0,5 1 0,-8-1 0,-65 0 0,-7 3-969,12 0 1,-6 2 968,7-1 0,-1 1 0,-5 6 0,-1 0 0,-4-3 0,-1 1 0,5-1 0,1 0-559,9 3 1,2-2 558,2-4 0,-1-1 0,-6 6 0,-1 0 0,-2-1 0,0-1 0,8 0 0,-1 0 0,-6 0 0,2-2 0,-19 3-237,34-5 0,0-1 237,-28 1 0,10 3 0,20-9 1770,8 4-1770,14-5 1201,9 0-1201,2 0 557,11 3-557,2 0 0,-2 1 0,-16-1 0,-25-3 0,-11 0 0,-12 0 0,7 0 0,7 0 0,-5 0 0,-19 0-936,-13 0 936,37 0 0,-2 0 0,5 0 0,2 0 0,-33 0 0,-8 0 0,25 0 0,-20 0 0,22 0 0,-4 0 0,20-5 0,-6 4 0,7-4 0,6 5 936,1 0-936,7 0 0,-1 0 0,6 0 0,0 0 0,11 0 0,0 0 0,9 0 0,-2 0 0,3 0 0,-42 0 0,-17 0 0,17 0 0,-5 0-412,-1 0 0,-1 0 412,4 0 0,1 0 0,0 0 0,1 0 0,4 0 0,0 0 0,1 1 0,-2-2 0,-17-5 0,-3-1-865,4 5 0,-3 0 865,-18-5 0,2 0 0,29 4 0,1 2-321,-11 1 1,3-1 320,-17-10 0,27 10 0,0 1 0,-31-5 0,10 5 0,18 0 724,12 0-724,1 0 1738,12 0-1738,1-4 733,-2-15-733,5 10 0,-29-9 0,0 18 0,-25 0 0,7 5 0,-6 1 0,6 5 0,-7 6-530,29-10 0,-2 0 530,2 5 0,1 0 0,0-5 0,-1 0 0,-15 9 0,3 1-409,-5-3 409,9 0 0,0-2 0,-10-1 0,-11 1 0,15-5 0,3-3 0,17-4 0,-9 0 0,22 0 1038,-8 0-1038,15 0 431,-1-11-431,1-15 0,10 9 0,-34-6 0,7 23 0,-29 0 0,7 0 0,0 0 0,-7 0-642,20 0 1,-4 0 641,0 0 0,-2 0 0,-15 0 0,-2 0 0,11 0 0,-1 0 0,-3 0 0,0 0 0,7 0 0,2 0-308,-38 0 308,3 0 0,26 0 0,-6 0 0,3 0 0,12 0 0,9-8 0,7 6 0,7-7 0,4 9 1262,-3 0-1262,8 0 329,-3 0-329,5 0 0,0 0 0,-5 0 0,4 0 0,-10 0 0,10 0 0,-9 0 0,8 0 0,-21-9 0,28 6 0,-46-7 0,26 10 0,-39 0 0,19 0 0,-18 0 0,18 0 0,-12 0-884,-26 0 884,1-5 0,34-2 0,-1 0 0,9 1 0,2-2 0,-33-10-348,1 6 348,18 1 0,-7 0 0,2-6 0,13 6 0,3-5 0,12 6 0,1 5 868,12-3-868,1 3 364,5-4-364,4 4 0,2-2 0,8 6 0,-3-3 0,7 4 0,-7 0 0,-2 0 0,0 0 0,-3 0 0,0 0 0,-2 0 0,-4 0 0,0 0 0,0 0 0,0 0 0,5 0 0,1 0 0,4-3 0,4 2 0,1-6 0,7 3 0,0-7 0,4-6 0,-5 8 0,-19-3 0,-5 12 0,-27 0 0,10 4 0,-12 2 0,-15 11 0,17-5 0,0 0 0,-1 0 0,-4 0 0,9-2 0,0-1 0,-17 2 0,-6 0 0,-5-4 0,19 2 0,-10-8 0,18 8 0,-5-8 0,13 4 0,2-5 0,5 0 0,0 4 0,0-3 0,1 3 0,-1-4 0,6 4 0,-5-3 0,10 3 0,-9 0 0,8-3 0,-3 3 0,5-4 0,5 0 0,0 0 0,6 0 0,-1 0 0,4 0 0,4-3 0,-1 3 0,-4-3 0,-12 3 0,-8 0 0,1 0 0,1 0 0,9 0 0,-14 0 0,7 0 0,-15 0 0,12 0 0,-5 0 0,10 0 0,-4-8 0,5 6 0,0-10 0,0 8 0,4-5 0,2 1 0,8 0 0,-3 0 0,7 1 0,-7-1 0,7 4 0,-3-3 0,4 3 0,-4 0 0,2-2 0,-2 5 0,0-6 0,3 6 0,-3-2 0,0 3 0,3 0 0,-7 0 0,7 0 0,-3-3 0,0 2 0,-1-2 0,-4 3 0,4 0 0,-3 0 0,3-4 0,-4 3 0,0-2 0,0 3 0,4 0 0,-3-4 0,7 3 0,-3-2 0,4 3 0,0 0 0,0 0 0,0 0 0,0 0 0,0 0 0,0 0 0,1 0 0,-1 0 0,0 0 0,0 0 0,0 0 0,0 0 0,-1 0 0,1 0 0,0 0 0,0 0 0,0 0 0,0 0 0,0 0 0,0 0 0,1 0 0,-1 0 0,3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31T00:20:03.358"/>
    </inkml:context>
    <inkml:brush xml:id="br0">
      <inkml:brushProperty name="width" value="0.05" units="cm"/>
      <inkml:brushProperty name="height" value="0.05" units="cm"/>
      <inkml:brushProperty name="color" value="#E71224"/>
    </inkml:brush>
  </inkml:definitions>
  <inkml:trace contextRef="#ctx0" brushRef="#br0">171 687 24575,'0'23'0,"0"-1"0,0 15 0,0 3 0,5 11 0,1 7 0,9-6 0,-3 12 0,7-11 0,-1 26 0,-2-29 0,5 22 0,-5-21 0,5 2 0,2 26 0,-6-16 0,-1 5 0,0-5 0,-5-16 0,9 10 0,-4-6 0,4 0 0,0-1 0,0-5 0,0 5 0,-1-11 0,0 4 0,-5-11 0,0 0 0,-6-7 0,1-3 0,-1-2 0,-1-8 0,1-1 0,-1-7 0,14-1 0,31-9 0,30-7-1112,-10 3 0,8-3 1112,3-5 0,5-1-1419,-17 9 0,3 1 1,6 0 1418,2-2 0,8-1 0,0 0 0,-3 3-1430,6 3 0,-2 3 0,8-1 1430,-23-1 0,7 0 0,4-2 0,1 1 0,-1 1 0,-4 1-644,4 2 1,-3 2 0,-1 0 0,2 0 0,4 0 643,-1-2 0,4 0 0,2 0 0,0 0 0,0 0 0,-2 1-235,-3 0 0,0 1 1,-1 0-1,-1 1 1,-3-1-1,-2 0 235,18 0 0,-6 0 0,0 0 0,0 0-34,6 0 0,2 0 0,-3 0 1,-7 0 33,-3 0 0,-7 0 0,4 0 179,-9 0 1,2 0-1,1 0 1,-2 0-180,16 0 0,-2 0 0,-9 0 1403,-4-1 1,-9-1-1404,-5 3 0,-26-3 3664,-40 0-3664,-6 2 4125,0 0-4125,0 0 4215,0 0-4215,9 0 0,33 0 0,24 0 0,-11 0 0,5 0-893,10 0 0,4 0 893,14 0 0,3 0 0,3 0 0,6 0-1516,-6 0 0,7 0 1,2 0 1515,-19 0 0,1 0 0,2 0 0,2 0-1027,12 0 1,2 0 0,3 0-1,-1 0 1027,-14 0 0,1 0 0,0 0 0,-2 0 0,-4 0 0,21 0 0,-4 0 0,2 0-560,-13 0 1,3 0-1,-1 0 1,-5 0 559,1 0 0,-5 0 0,3 0-335,17-1 0,4 1 0,-3 1 335,-7 0 0,-3 2 0,-1 0 232,-6 0 0,-2 0 1,-1 0-233,-5 0 0,-1 0 0,-7 1 1532,-5 1 0,-7 0-1532,26-1 3029,-84-1-3029,-3 4 3498,0-7-3498,3 7 3394,-2-7-3394,27 4 0,18-4 0,45 0 0,-21 0 0,7 0-1407,17 0 1,6 0 1406,-25 0 0,2 0 0,8 0-1060,2 0 1,8 0 0,6 0 0,-2 0-1,-7 0 1060,-4 0 0,-6 0 0,1 0 0,8 0-683,2 0 0,9 0 0,4 0 0,1 0 0,-3 0 1,-7 0 682,10-1 0,-6 1 0,-2 0 0,6 1-549,-4 0 1,4 1 0,1 0 0,0 0 0,-2 1 548,-10-1 0,0 0 0,-2 0 0,-2 1 0,-2-1-111,4 1 0,-4 1 1,0-1-1,-1 0 111,4 0 0,1-1 0,-3 1 0,-5-2 0,-3 0 0,-6-2 0,2 1 726,13 0 1,1 0-1,-9 0-726,-8 0 0,-9 0 3601,21 3-3601,-86-2 5383,0 2-5383,0-3 4228,0 0-4228,6 0 0,35 0 0,31 0 0,-2 0 0,7 0-1072,7 0 1,3 0 1071,10 0 0,7 0-1591,-13 3 0,5 0 1,3 0 1590,-15-2 0,1-1 0,2 1 0,2-1 0,13 2 0,4 1 0,0 0 0,-4-2 0,-14 0 0,-3-1 0,0 0 0,6-1 0,5 1 0,6 0 0,2 0 0,-3 0 0,-5 0 0,-8 0 0,-5 0 0,0 0 0,2 0 0,13 0 0,2 0 0,1 0 0,-4 0-652,-9 0 0,-1 0 0,-3 0 0,-5 0 652,-2 0 0,-5 0 0,3 0-534,15 0 0,3 0 0,-2 0 534,-11 1 0,-2-1 0,-1-1-2,25-1 1,-3-2 1,-4-2 0,-2-3 0,-7-5 0,-5-1 1534,-20 6 1,-3 0-1535,45-9 0,-35 7 0,-12 4 0,3-1 0,29-10 0,-25 8 0,2 0 0,26-7 0,-17 5 0,25-6 2957,-53 9-2957,21 2 2633,-33-1-2633,-11 7 2112,-5-2-2112,-3 0 357,-2 2-357,2-2 0,-2-1 0,2 4 0,-1-7 0,0 6 0,0-2 0,0 0 0,0 2 0,0-5 0,0 5 0,-3-5 0,-1 2 0,-3-3 0,0-8 0,0-14 0,0-17 0,-5-29 0,-1 26 0,-2-4-847,-2-11 0,-2-4 847,-2-13 0,-1-2-1136,-4-4 1,0-2 1135,8 24 0,0-2 0,0 1 0,-9-31 0,1 4 0,7 16 0,1 2-490,-3-4 1,0 4 489,0-22-207,2 42 0,0 0 207,-1-28 1363,-3 23-1363,6 15 2268,2 18-2268,-1 7 1181,-2 7-1181,0 5 0,-51 5 0,14 2 0,-6 2-669,-16 1 0,-6 2 669,-10 0 0,-1 0 0,1 4 0,-1 0-1427,-12-4 1,-2 0 1426,30-2 0,-2 0 0,0 1 0,-1-1 0,-1 0 0,-3 1-998,4-1 1,-3 1 0,-2 0 0,1 0 997,0 1 0,1 1 0,-2 0 0,-3 0 0,-16 0 0,-5 0 0,1 1 0,6-1 0,-5 1 0,6-1 0,-3 2-637,12-1 0,-2 1 0,0 1 1,7-1 636,2 2 0,6 0 0,-4 0-290,-16 0 1,-4 1 0,4 0 289,13 0 0,4 2 0,3-3 386,-11 0 0,4-1-386,0 2 0,5 1 2719,-21 1-2719,40-6 0,2 1 0,-23 4 3273,24-1-3273,20-1 3261,20-1-3261,3-4 1489,9 2-1489,-3-2 0,2 0 0,-52-1 0,-24-3-913,16 3 1,-6 1 912,-10-1 0,-9-1 0,3 2 0,16 1 0,1 0 0,1 1 0,-4-1 0,0 0 0,0 1-839,-1 1 0,0 2 0,0-1 839,-1 0 0,0 0 0,0 1 0,1 4 0,-1 1 0,2-1 0,-25 3 0,2 1 0,12 0 0,-1 2 0,10-3 0,-3 1 0,1 0 0,6-3 0,2 0 0,-2 1 0,-13 5 0,-3 1 0,6-2 0,-6 1 0,4-2-472,0 0 0,5 0 472,26-2 0,2-2-117,-9 0 0,2-1 117,-22 16 1949,11-12-1949,37-10 2642,5-6-2642,23-8 1226,3 0-1226,-2 0 330,-1 3-330,-37 1 0,-4 3 0,-40 0 0,6 0 0,1 0 0,-7 0 0,6 0-489,23-5 1,-4-2 488,0 3 0,-2-1 0,-16-8 0,-2-2-747,4 4 1,1 0 746,0 0 0,1 0 0,0 0 0,2 2 0,7 1 0,0 2 0,-8 2 0,0 1 0,7 0 0,2 0-414,-5-1 1,1 2 413,7 1 0,3 0-223,-33-5 223,-7 6 0,31 0 0,-26 0 0,22 0 850,0 0-850,10 0 1476,12 0-1476,1 0 928,6 0-928,6 0 266,1 0-266,5 0 0,4 0 0,-3 0 0,15-3 0,-4 3 0,-33-2 0,-13 1 0,6 1 0,-5 0-796,-7 0 1,-7 0-1,1 0 796,-17-1 0,2 2 0,0 2 0,2 0 0,8 1 0,1 0-779,-4 3 1,1 1 778,2-1 0,1 0 0,-6 1 0,1-1 0,10 0 0,-2 0 0,7-2 0,-4 1 0,1-1-1145,-25 3 1,-2-1 1144,22-1 0,-4 0 0,1-1 0,2 1 0,0-1 0,3 1 0,-20 1 0,5 1-389,18 1 0,3 0 389,-5-2 0,11 1 1777,24-1-1777,-23-2 1435,21-7-1435,-22 2 0,-32-6 0,0-1 1732,-7-5-1732,45 5 0,-2 1 0,0 0 0,-1-1 0,-3 0 0,0 1 0,6 2 0,-1 0 0,-8-2 0,-2 0-321,-1 2 1,-3 0 320,-16-3 0,-3-1 0,5 0 0,0 1 0,-4 2 0,1 1 0,9 0 0,1 1 0,-5 3 0,1 0 0,12 0 0,3 0-274,7 0 1,1 0 273,0 0 0,1 0 0,-23 0 0,-19 0 0,23 0 0,8 0 0,10 0 887,12 0-887,6 0 1737,8 0-1737,10 0 631,-7 0-631,-66 0 0,42-2 0,-4-2-1028,-28 1 0,-5-2 1028,7-6 0,1 0 0,4 3 0,1 0 0,-5 0 0,1 1 0,10 1 0,-3 0 0,-22 1 0,-4 0 0,6 1 0,2 0 0,8 0 0,-1 1 0,-6-1 0,4 1-544,32 2 1,1 0 543,-17-2 0,1 0 0,16 2 0,3 2 0,-35-1 0,20 0 0,20 0 0,7 0 1934,11 0-1934,10 0 1209,6 0-1209,1 0 0,2 0 0,-21 0 0,3 0 0,-23 0 0,10 0 0,-5 0 0,11 0 0,-3 0 0,3 0 0,-10 0 0,-2 0 0,-6 0 0,6 0 0,6 4 0,3-3 0,13 2 0,-3-3 0,10 4 0,4-3 0,1 2 0,4-3 0,0 0 0,0 3 0,0-2 0,0 2 0,0-3 0,3 3 0,-6-2 0,5 2 0,-10-3 0,3 4 0,-4-4 0,0 4 0,0-4 0,-4 0 0,3 0 0,-8 0 0,8 0 0,-3 0 0,4 0 0,0 0 0,-4 0 0,3 0 0,-4 0 0,5 0 0,1 0 0,-6 0 0,4 0 0,-3 0 0,8 0 0,-3 0 0,7 0 0,-7 0 0,7 0 0,-7 0 0,7 0 0,-7 0 0,7 0 0,-3 0 0,3 0 0,1-7 0,3 5 0,0-5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t>8/30/20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t>‹#›</a:t>
            </a:fld>
            <a:endParaRPr lang="en-US" dirty="0"/>
          </a:p>
        </p:txBody>
      </p:sp>
    </p:spTree>
    <p:extLst>
      <p:ext uri="{BB962C8B-B14F-4D97-AF65-F5344CB8AC3E}">
        <p14:creationId xmlns:p14="http://schemas.microsoft.com/office/powerpoint/2010/main"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6,1; 3,1; 6,5; …</a:t>
            </a:r>
          </a:p>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42</a:t>
            </a:fld>
            <a:endParaRPr lang="en-US" dirty="0"/>
          </a:p>
        </p:txBody>
      </p:sp>
    </p:spTree>
    <p:extLst>
      <p:ext uri="{BB962C8B-B14F-4D97-AF65-F5344CB8AC3E}">
        <p14:creationId xmlns:p14="http://schemas.microsoft.com/office/powerpoint/2010/main" val="97672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t>48</a:t>
            </a:fld>
            <a:endParaRPr lang="en-US" dirty="0"/>
          </a:p>
        </p:txBody>
      </p:sp>
    </p:spTree>
    <p:extLst>
      <p:ext uri="{BB962C8B-B14F-4D97-AF65-F5344CB8AC3E}">
        <p14:creationId xmlns:p14="http://schemas.microsoft.com/office/powerpoint/2010/main" val="95658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Student t distributions have the same general shape and symmetry as the standard normal distribution, but reflect a greater variability that is expected with small samples.</a:t>
            </a:r>
          </a:p>
        </p:txBody>
      </p:sp>
      <p:sp>
        <p:nvSpPr>
          <p:cNvPr id="378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91713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dirty="0"/>
          </a:p>
        </p:txBody>
      </p:sp>
    </p:spTree>
    <p:extLst>
      <p:ext uri="{BB962C8B-B14F-4D97-AF65-F5344CB8AC3E}">
        <p14:creationId xmlns:p14="http://schemas.microsoft.com/office/powerpoint/2010/main" val="33370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dirty="0"/>
          </a:p>
        </p:txBody>
      </p:sp>
    </p:spTree>
    <p:extLst>
      <p:ext uri="{BB962C8B-B14F-4D97-AF65-F5344CB8AC3E}">
        <p14:creationId xmlns:p14="http://schemas.microsoft.com/office/powerpoint/2010/main" val="311810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dirty="0"/>
          </a:p>
        </p:txBody>
      </p:sp>
    </p:spTree>
    <p:extLst>
      <p:ext uri="{BB962C8B-B14F-4D97-AF65-F5344CB8AC3E}">
        <p14:creationId xmlns:p14="http://schemas.microsoft.com/office/powerpoint/2010/main" val="368552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dirty="0"/>
          </a:p>
        </p:txBody>
      </p:sp>
    </p:spTree>
    <p:extLst>
      <p:ext uri="{BB962C8B-B14F-4D97-AF65-F5344CB8AC3E}">
        <p14:creationId xmlns:p14="http://schemas.microsoft.com/office/powerpoint/2010/main" val="100534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dirty="0"/>
          </a:p>
        </p:txBody>
      </p:sp>
    </p:spTree>
    <p:extLst>
      <p:ext uri="{BB962C8B-B14F-4D97-AF65-F5344CB8AC3E}">
        <p14:creationId xmlns:p14="http://schemas.microsoft.com/office/powerpoint/2010/main" val="274944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dirty="0"/>
          </a:p>
        </p:txBody>
      </p:sp>
    </p:spTree>
    <p:extLst>
      <p:ext uri="{BB962C8B-B14F-4D97-AF65-F5344CB8AC3E}">
        <p14:creationId xmlns:p14="http://schemas.microsoft.com/office/powerpoint/2010/main" val="1421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dirty="0"/>
          </a:p>
        </p:txBody>
      </p:sp>
    </p:spTree>
    <p:extLst>
      <p:ext uri="{BB962C8B-B14F-4D97-AF65-F5344CB8AC3E}">
        <p14:creationId xmlns:p14="http://schemas.microsoft.com/office/powerpoint/2010/main" val="136081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dirty="0"/>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dirty="0">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dirty="0">
              <a:solidFill>
                <a:srgbClr val="637052"/>
              </a:solidFill>
            </a:endParaRPr>
          </a:p>
        </p:txBody>
      </p:sp>
    </p:spTree>
    <p:extLst>
      <p:ext uri="{BB962C8B-B14F-4D97-AF65-F5344CB8AC3E}">
        <p14:creationId xmlns:p14="http://schemas.microsoft.com/office/powerpoint/2010/main" val="184750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dirty="0"/>
          </a:p>
        </p:txBody>
      </p:sp>
    </p:spTree>
    <p:extLst>
      <p:ext uri="{BB962C8B-B14F-4D97-AF65-F5344CB8AC3E}">
        <p14:creationId xmlns:p14="http://schemas.microsoft.com/office/powerpoint/2010/main" val="17162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dirty="0">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345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18.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13.png"/><Relationship Id="rId7" Type="http://schemas.openxmlformats.org/officeDocument/2006/relationships/image" Target="../media/image80.png"/><Relationship Id="rId12" Type="http://schemas.openxmlformats.org/officeDocument/2006/relationships/image" Target="../media/image560.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12.pn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630.png"/><Relationship Id="rId9" Type="http://schemas.openxmlformats.org/officeDocument/2006/relationships/image" Target="../media/image81.png"/></Relationships>
</file>

<file path=ppt/slides/_rels/slide1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40.png"/><Relationship Id="rId7" Type="http://schemas.openxmlformats.org/officeDocument/2006/relationships/image" Target="../media/image770.png"/><Relationship Id="rId12" Type="http://schemas.openxmlformats.org/officeDocument/2006/relationships/image" Target="../media/image690.png"/><Relationship Id="rId2"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820.png"/><Relationship Id="rId5" Type="http://schemas.openxmlformats.org/officeDocument/2006/relationships/image" Target="../media/image10.jpeg"/><Relationship Id="rId15" Type="http://schemas.openxmlformats.org/officeDocument/2006/relationships/image" Target="../media/image550.png"/><Relationship Id="rId10" Type="http://schemas.openxmlformats.org/officeDocument/2006/relationships/image" Target="../media/image810.png"/><Relationship Id="rId4" Type="http://schemas.openxmlformats.org/officeDocument/2006/relationships/image" Target="../media/image750.png"/><Relationship Id="rId9" Type="http://schemas.openxmlformats.org/officeDocument/2006/relationships/image" Target="../media/image790.png"/><Relationship Id="rId14" Type="http://schemas.openxmlformats.org/officeDocument/2006/relationships/image" Target="../media/image8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11.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9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850.png"/><Relationship Id="rId4" Type="http://schemas.openxmlformats.org/officeDocument/2006/relationships/image" Target="../media/image920.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51.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21.png"/><Relationship Id="rId5" Type="http://schemas.openxmlformats.org/officeDocument/2006/relationships/image" Target="../media/image300.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0.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hyperlink" Target="http://onlinestatbook.com/stat_sim/sampling_dist/" TargetMode="External"/><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32.png"/><Relationship Id="rId7" Type="http://schemas.openxmlformats.org/officeDocument/2006/relationships/image" Target="../media/image36.gif"/><Relationship Id="rId2" Type="http://schemas.openxmlformats.org/officeDocument/2006/relationships/image" Target="../media/image31.gif"/><Relationship Id="rId1" Type="http://schemas.openxmlformats.org/officeDocument/2006/relationships/slideLayout" Target="../slideLayouts/slideLayout1.xml"/><Relationship Id="rId6" Type="http://schemas.openxmlformats.org/officeDocument/2006/relationships/image" Target="../media/image35.gif"/><Relationship Id="rId5" Type="http://schemas.openxmlformats.org/officeDocument/2006/relationships/image" Target="../media/image34.gif"/><Relationship Id="rId10" Type="http://schemas.openxmlformats.org/officeDocument/2006/relationships/chart" Target="../charts/chart1.xml"/><Relationship Id="rId4" Type="http://schemas.openxmlformats.org/officeDocument/2006/relationships/image" Target="../media/image33.gif"/><Relationship Id="rId9" Type="http://schemas.openxmlformats.org/officeDocument/2006/relationships/image" Target="../media/image151.png"/></Relationships>
</file>

<file path=ppt/slides/_rels/slide42.xml.rels><?xml version="1.0" encoding="UTF-8" standalone="yes"?>
<Relationships xmlns="http://schemas.openxmlformats.org/package/2006/relationships"><Relationship Id="rId8" Type="http://schemas.openxmlformats.org/officeDocument/2006/relationships/image" Target="../media/image36.gif"/><Relationship Id="rId13" Type="http://schemas.openxmlformats.org/officeDocument/2006/relationships/image" Target="../media/image201.png"/><Relationship Id="rId18" Type="http://schemas.openxmlformats.org/officeDocument/2006/relationships/chart" Target="../charts/chart2.xml"/><Relationship Id="rId3" Type="http://schemas.openxmlformats.org/officeDocument/2006/relationships/image" Target="../media/image31.gif"/><Relationship Id="rId7" Type="http://schemas.openxmlformats.org/officeDocument/2006/relationships/image" Target="../media/image35.gif"/><Relationship Id="rId12" Type="http://schemas.openxmlformats.org/officeDocument/2006/relationships/image" Target="../media/image191.png"/><Relationship Id="rId17" Type="http://schemas.openxmlformats.org/officeDocument/2006/relationships/image" Target="../media/image37.gif"/><Relationship Id="rId2" Type="http://schemas.openxmlformats.org/officeDocument/2006/relationships/notesSlide" Target="../notesSlides/notesSlide1.xml"/><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34.gif"/><Relationship Id="rId11" Type="http://schemas.openxmlformats.org/officeDocument/2006/relationships/image" Target="../media/image180.png"/><Relationship Id="rId5" Type="http://schemas.openxmlformats.org/officeDocument/2006/relationships/image" Target="../media/image33.gif"/><Relationship Id="rId15" Type="http://schemas.openxmlformats.org/officeDocument/2006/relationships/image" Target="../media/image221.png"/><Relationship Id="rId10" Type="http://schemas.openxmlformats.org/officeDocument/2006/relationships/image" Target="../media/image171.png"/><Relationship Id="rId4" Type="http://schemas.openxmlformats.org/officeDocument/2006/relationships/image" Target="../media/image32.png"/><Relationship Id="rId9" Type="http://schemas.openxmlformats.org/officeDocument/2006/relationships/image" Target="../media/image161.png"/><Relationship Id="rId14" Type="http://schemas.openxmlformats.org/officeDocument/2006/relationships/image" Target="../media/image213.png"/></Relationships>
</file>

<file path=ppt/slides/_rels/slide43.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1.gif"/><Relationship Id="rId3" Type="http://schemas.openxmlformats.org/officeDocument/2006/relationships/image" Target="../media/image36.gif"/><Relationship Id="rId7" Type="http://schemas.openxmlformats.org/officeDocument/2006/relationships/image" Target="../media/image260.png"/><Relationship Id="rId12" Type="http://schemas.openxmlformats.org/officeDocument/2006/relationships/image" Target="../media/image33.gif"/><Relationship Id="rId17" Type="http://schemas.openxmlformats.org/officeDocument/2006/relationships/chart" Target="../charts/chart3.xml"/><Relationship Id="rId2" Type="http://schemas.openxmlformats.org/officeDocument/2006/relationships/image" Target="../media/image32.png"/><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250.png"/><Relationship Id="rId11" Type="http://schemas.openxmlformats.org/officeDocument/2006/relationships/image" Target="../media/image301.png"/><Relationship Id="rId5" Type="http://schemas.openxmlformats.org/officeDocument/2006/relationships/image" Target="../media/image171.png"/><Relationship Id="rId15" Type="http://schemas.openxmlformats.org/officeDocument/2006/relationships/image" Target="../media/image35.gif"/><Relationship Id="rId10" Type="http://schemas.openxmlformats.org/officeDocument/2006/relationships/image" Target="../media/image291.png"/><Relationship Id="rId4" Type="http://schemas.openxmlformats.org/officeDocument/2006/relationships/image" Target="../media/image160.png"/><Relationship Id="rId9" Type="http://schemas.openxmlformats.org/officeDocument/2006/relationships/image" Target="../media/image281.png"/><Relationship Id="rId14" Type="http://schemas.openxmlformats.org/officeDocument/2006/relationships/image" Target="../media/image34.gif"/></Relationships>
</file>

<file path=ppt/slides/_rels/slide44.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34.gif"/><Relationship Id="rId3" Type="http://schemas.openxmlformats.org/officeDocument/2006/relationships/image" Target="../media/image36.gif"/><Relationship Id="rId7" Type="http://schemas.openxmlformats.org/officeDocument/2006/relationships/image" Target="../media/image270.png"/><Relationship Id="rId12" Type="http://schemas.openxmlformats.org/officeDocument/2006/relationships/image" Target="../media/image31.gif"/><Relationship Id="rId2" Type="http://schemas.openxmlformats.org/officeDocument/2006/relationships/image" Target="../media/image32.png"/><Relationship Id="rId16"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260.png"/><Relationship Id="rId11" Type="http://schemas.openxmlformats.org/officeDocument/2006/relationships/image" Target="../media/image33.gif"/><Relationship Id="rId5" Type="http://schemas.openxmlformats.org/officeDocument/2006/relationships/image" Target="../media/image250.png"/><Relationship Id="rId15" Type="http://schemas.openxmlformats.org/officeDocument/2006/relationships/chart" Target="../charts/chart4.xml"/><Relationship Id="rId10" Type="http://schemas.openxmlformats.org/officeDocument/2006/relationships/image" Target="../media/image33.png"/><Relationship Id="rId4" Type="http://schemas.openxmlformats.org/officeDocument/2006/relationships/image" Target="../media/image171.png"/><Relationship Id="rId9" Type="http://schemas.openxmlformats.org/officeDocument/2006/relationships/image" Target="../media/image321.png"/><Relationship Id="rId14" Type="http://schemas.openxmlformats.org/officeDocument/2006/relationships/image" Target="../media/image35.gif"/></Relationships>
</file>

<file path=ppt/slides/_rels/slide4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chart" Target="../charts/chart6.xml"/><Relationship Id="rId7" Type="http://schemas.openxmlformats.org/officeDocument/2006/relationships/image" Target="../media/image200.png"/><Relationship Id="rId2"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40.png"/><Relationship Id="rId10" Type="http://schemas.openxmlformats.org/officeDocument/2006/relationships/image" Target="../media/image34.png"/><Relationship Id="rId4" Type="http://schemas.openxmlformats.org/officeDocument/2006/relationships/chart" Target="../charts/chart7.xml"/><Relationship Id="rId9" Type="http://schemas.openxmlformats.org/officeDocument/2006/relationships/image" Target="../media/image220.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0.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2.png"/><Relationship Id="rId5" Type="http://schemas.microsoft.com/office/2007/relationships/hdphoto" Target="../media/hdphoto1.wdp"/><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553" y="758952"/>
            <a:ext cx="8706256" cy="3566160"/>
          </a:xfrm>
        </p:spPr>
        <p:txBody>
          <a:bodyPr/>
          <a:lstStyle/>
          <a:p>
            <a:pPr algn="ctr"/>
            <a:r>
              <a:rPr lang="en-US" sz="5400" dirty="0"/>
              <a:t>Unit 2 </a:t>
            </a:r>
            <a:br>
              <a:rPr lang="en-US" sz="5400" dirty="0"/>
            </a:br>
            <a:r>
              <a:rPr lang="en-US" sz="5400" dirty="0"/>
              <a:t>For Live Session Assignment: </a:t>
            </a:r>
            <a:r>
              <a:rPr lang="en-US" sz="4400" dirty="0"/>
              <a:t>Inference Using t-Distributions</a:t>
            </a:r>
            <a:endParaRPr lang="en-US" dirty="0"/>
          </a:p>
        </p:txBody>
      </p:sp>
      <p:sp>
        <p:nvSpPr>
          <p:cNvPr id="3" name="Subtitle 2"/>
          <p:cNvSpPr>
            <a:spLocks noGrp="1"/>
          </p:cNvSpPr>
          <p:nvPr>
            <p:ph type="subTitle" idx="1"/>
          </p:nvPr>
        </p:nvSpPr>
        <p:spPr>
          <a:xfrm>
            <a:off x="825039" y="4455621"/>
            <a:ext cx="7543800" cy="1698599"/>
          </a:xfrm>
        </p:spPr>
        <p:txBody>
          <a:bodyPr>
            <a:normAutofit fontScale="77500" lnSpcReduction="20000"/>
          </a:bodyPr>
          <a:lstStyle/>
          <a:p>
            <a:r>
              <a:rPr lang="en-US" sz="2000" dirty="0"/>
              <a:t>Measuring uncertainty in randomized and observational studies</a:t>
            </a:r>
          </a:p>
          <a:p>
            <a:r>
              <a:rPr lang="en-US" sz="2000" dirty="0"/>
              <a:t>-Distribution of the sAMPLE AVERAGE</a:t>
            </a:r>
          </a:p>
          <a:p>
            <a:r>
              <a:rPr lang="en-US" sz="2000" dirty="0"/>
              <a:t>-Using t-distribution for one sample inference</a:t>
            </a:r>
          </a:p>
          <a:p>
            <a:r>
              <a:rPr lang="en-US" sz="2000" dirty="0"/>
              <a:t>-starting to explore t-distribution for two sample problems</a:t>
            </a:r>
          </a:p>
        </p:txBody>
      </p:sp>
      <p:sp>
        <p:nvSpPr>
          <p:cNvPr id="4" name="Slide Number Placeholder 3"/>
          <p:cNvSpPr>
            <a:spLocks noGrp="1"/>
          </p:cNvSpPr>
          <p:nvPr>
            <p:ph type="sldNum" sz="quarter" idx="12"/>
          </p:nvPr>
        </p:nvSpPr>
        <p:spPr/>
        <p:txBody>
          <a:bodyPr/>
          <a:lstStyle/>
          <a:p>
            <a:pPr>
              <a:defRPr/>
            </a:pPr>
            <a:fld id="{16839AA6-FA43-43D2-AC30-6B73533D2B62}" type="slidenum">
              <a:rPr lang="en-US" altLang="en-US" smtClean="0"/>
              <a:pPr>
                <a:defRPr/>
              </a:pPr>
              <a:t>1</a:t>
            </a:fld>
            <a:endParaRPr lang="en-US" altLang="en-US" dirty="0"/>
          </a:p>
        </p:txBody>
      </p:sp>
    </p:spTree>
    <p:extLst>
      <p:ext uri="{BB962C8B-B14F-4D97-AF65-F5344CB8AC3E}">
        <p14:creationId xmlns:p14="http://schemas.microsoft.com/office/powerpoint/2010/main" val="90809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B13E1-D0EF-7B48-9784-7EA54849C3C8}"/>
              </a:ext>
            </a:extLst>
          </p:cNvPr>
          <p:cNvSpPr>
            <a:spLocks noGrp="1"/>
          </p:cNvSpPr>
          <p:nvPr>
            <p:ph type="title"/>
          </p:nvPr>
        </p:nvSpPr>
        <p:spPr/>
        <p:txBody>
          <a:bodyPr/>
          <a:lstStyle/>
          <a:p>
            <a:r>
              <a:rPr lang="en-US" dirty="0"/>
              <a:t>Confidence Interval</a:t>
            </a:r>
            <a:br>
              <a:rPr lang="en-US" dirty="0"/>
            </a:br>
            <a:endParaRPr lang="en-US" dirty="0"/>
          </a:p>
        </p:txBody>
      </p:sp>
      <p:sp>
        <p:nvSpPr>
          <p:cNvPr id="4" name="Slide Number Placeholder 3">
            <a:extLst>
              <a:ext uri="{FF2B5EF4-FFF2-40B4-BE49-F238E27FC236}">
                <a16:creationId xmlns:a16="http://schemas.microsoft.com/office/drawing/2014/main" id="{DD3BCA24-502D-E445-B0F3-041A7AB807C5}"/>
              </a:ext>
            </a:extLst>
          </p:cNvPr>
          <p:cNvSpPr>
            <a:spLocks noGrp="1"/>
          </p:cNvSpPr>
          <p:nvPr>
            <p:ph type="sldNum" sz="quarter" idx="12"/>
          </p:nvPr>
        </p:nvSpPr>
        <p:spPr/>
        <p:txBody>
          <a:bodyPr/>
          <a:lstStyle/>
          <a:p>
            <a:pPr>
              <a:defRPr/>
            </a:pPr>
            <a:fld id="{85BC5B7D-D6B0-4550-9BAF-D21F2647AC79}" type="slidenum">
              <a:rPr lang="en-US" altLang="en-US" smtClean="0"/>
              <a:pPr>
                <a:defRPr/>
              </a:pPr>
              <a:t>10</a:t>
            </a:fld>
            <a:endParaRPr lang="en-US" altLang="en-US" dirty="0"/>
          </a:p>
        </p:txBody>
      </p:sp>
      <p:sp>
        <p:nvSpPr>
          <p:cNvPr id="7" name="TextBox 6">
            <a:extLst>
              <a:ext uri="{FF2B5EF4-FFF2-40B4-BE49-F238E27FC236}">
                <a16:creationId xmlns:a16="http://schemas.microsoft.com/office/drawing/2014/main" id="{2B5AB454-ADC6-0A4A-B2B9-F02F76ABF4D1}"/>
              </a:ext>
            </a:extLst>
          </p:cNvPr>
          <p:cNvSpPr txBox="1"/>
          <p:nvPr/>
        </p:nvSpPr>
        <p:spPr>
          <a:xfrm>
            <a:off x="822960" y="3351471"/>
            <a:ext cx="3132814" cy="1477328"/>
          </a:xfrm>
          <a:prstGeom prst="rect">
            <a:avLst/>
          </a:prstGeom>
          <a:noFill/>
        </p:spPr>
        <p:txBody>
          <a:bodyPr wrap="square" rtlCol="0">
            <a:spAutoFit/>
          </a:bodyPr>
          <a:lstStyle/>
          <a:p>
            <a:r>
              <a:rPr lang="en-US" dirty="0"/>
              <a:t>95% CI: (23.309,36.40529)</a:t>
            </a:r>
          </a:p>
          <a:p>
            <a:r>
              <a:rPr lang="en-US" dirty="0"/>
              <a:t>Under repeated sampling, we are 95% confident that the true population mean lies within this bound.  </a:t>
            </a:r>
          </a:p>
        </p:txBody>
      </p:sp>
      <p:pic>
        <p:nvPicPr>
          <p:cNvPr id="11" name="Picture 10" descr="A picture containing knife, table&#10;&#10;Description automatically generated">
            <a:extLst>
              <a:ext uri="{FF2B5EF4-FFF2-40B4-BE49-F238E27FC236}">
                <a16:creationId xmlns:a16="http://schemas.microsoft.com/office/drawing/2014/main" id="{91790DEA-6847-6140-AC45-28F006DC4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2023717"/>
            <a:ext cx="3225800" cy="1041400"/>
          </a:xfrm>
          <a:prstGeom prst="rect">
            <a:avLst/>
          </a:prstGeom>
        </p:spPr>
      </p:pic>
    </p:spTree>
    <p:extLst>
      <p:ext uri="{BB962C8B-B14F-4D97-AF65-F5344CB8AC3E}">
        <p14:creationId xmlns:p14="http://schemas.microsoft.com/office/powerpoint/2010/main" val="277660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732006" y="2241866"/>
                <a:ext cx="7543800" cy="1450757"/>
              </a:xfrm>
            </p:spPr>
            <p:txBody>
              <a:bodyPr/>
              <a:lstStyle/>
              <a:p>
                <a:pPr algn="ctr"/>
                <a:r>
                  <a:rPr lang="en-US" dirty="0"/>
                  <a:t>Question 2</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1 hour)</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32006" y="2241866"/>
                <a:ext cx="7543800" cy="1450757"/>
              </a:xfrm>
              <a:blipFill>
                <a:blip r:embed="rId2"/>
                <a:stretch>
                  <a:fillRect t="-8696"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11</a:t>
            </a:fld>
            <a:endParaRPr lang="en-US" altLang="en-US" dirty="0"/>
          </a:p>
        </p:txBody>
      </p:sp>
    </p:spTree>
    <p:extLst>
      <p:ext uri="{BB962C8B-B14F-4D97-AF65-F5344CB8AC3E}">
        <p14:creationId xmlns:p14="http://schemas.microsoft.com/office/powerpoint/2010/main" val="686355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Sample Hypothesis Testing: </a:t>
            </a:r>
            <a:br>
              <a:rPr lang="en-US" dirty="0"/>
            </a:br>
            <a:r>
              <a:rPr lang="en-US" dirty="0"/>
              <a:t>The 6 Steps</a:t>
            </a:r>
          </a:p>
        </p:txBody>
      </p:sp>
      <p:sp>
        <p:nvSpPr>
          <p:cNvPr id="3" name="Content Placeholder 2"/>
          <p:cNvSpPr>
            <a:spLocks noGrp="1"/>
          </p:cNvSpPr>
          <p:nvPr>
            <p:ph idx="1"/>
          </p:nvPr>
        </p:nvSpPr>
        <p:spPr>
          <a:xfrm>
            <a:off x="691514" y="1925744"/>
            <a:ext cx="7543802" cy="4023360"/>
          </a:xfrm>
        </p:spPr>
        <p:txBody>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a:t>
            </a:r>
            <a:r>
              <a:rPr lang="en-US" baseline="-25000" dirty="0"/>
              <a:t>0</a:t>
            </a:r>
            <a:r>
              <a:rPr lang="en-US" dirty="0"/>
              <a:t> or FTR H</a:t>
            </a:r>
            <a:r>
              <a:rPr lang="en-US" baseline="-25000" dirty="0"/>
              <a:t>0</a:t>
            </a:r>
            <a:r>
              <a:rPr lang="en-US" dirty="0"/>
              <a:t>.</a:t>
            </a:r>
          </a:p>
          <a:p>
            <a:pPr marL="514350" indent="-514350">
              <a:buAutoNum type="arabicPeriod"/>
            </a:pPr>
            <a:r>
              <a:rPr lang="en-US" dirty="0"/>
              <a:t>Write a clear conclusion in the context of the problem…. Use mostly non-statistical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12</a:t>
            </a:fld>
            <a:endParaRPr lang="en-US" altLang="en-US" dirty="0"/>
          </a:p>
        </p:txBody>
      </p:sp>
    </p:spTree>
    <p:extLst>
      <p:ext uri="{BB962C8B-B14F-4D97-AF65-F5344CB8AC3E}">
        <p14:creationId xmlns:p14="http://schemas.microsoft.com/office/powerpoint/2010/main" val="3598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0" y="3741129"/>
            <a:ext cx="9144000" cy="267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64928"/>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46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AB14-C947-5945-B547-5539E6626E9B}"/>
              </a:ext>
            </a:extLst>
          </p:cNvPr>
          <p:cNvSpPr>
            <a:spLocks noGrp="1"/>
          </p:cNvSpPr>
          <p:nvPr>
            <p:ph type="title"/>
          </p:nvPr>
        </p:nvSpPr>
        <p:spPr/>
        <p:txBody>
          <a:bodyPr/>
          <a:lstStyle/>
          <a:p>
            <a:r>
              <a:rPr lang="en-US" dirty="0"/>
              <a:t>Six step hypothesis test</a:t>
            </a:r>
          </a:p>
        </p:txBody>
      </p:sp>
      <p:sp>
        <p:nvSpPr>
          <p:cNvPr id="3" name="Content Placeholder 2">
            <a:extLst>
              <a:ext uri="{FF2B5EF4-FFF2-40B4-BE49-F238E27FC236}">
                <a16:creationId xmlns:a16="http://schemas.microsoft.com/office/drawing/2014/main" id="{1CBF9EF3-31F1-5848-BB51-C13BAE25B2F2}"/>
              </a:ext>
            </a:extLst>
          </p:cNvPr>
          <p:cNvSpPr>
            <a:spLocks noGrp="1"/>
          </p:cNvSpPr>
          <p:nvPr>
            <p:ph idx="1"/>
          </p:nvPr>
        </p:nvSpPr>
        <p:spPr/>
        <p:txBody>
          <a:bodyPr/>
          <a:lstStyle/>
          <a:p>
            <a:r>
              <a:rPr lang="en-US" dirty="0"/>
              <a:t>1. H0: The mean age of patrons is 21</a:t>
            </a:r>
          </a:p>
          <a:p>
            <a:r>
              <a:rPr lang="en-US" dirty="0"/>
              <a:t>     HA: The mean age of patrons is different than 21</a:t>
            </a:r>
          </a:p>
          <a:p>
            <a:r>
              <a:rPr lang="en-US" dirty="0"/>
              <a:t>2. n=7, </a:t>
            </a:r>
            <a:r>
              <a:rPr lang="en-US" dirty="0" err="1"/>
              <a:t>xbar</a:t>
            </a:r>
            <a:r>
              <a:rPr lang="en-US" dirty="0"/>
              <a:t> = 29.857,sd=7.08</a:t>
            </a:r>
          </a:p>
          <a:p>
            <a:r>
              <a:rPr lang="en-US" dirty="0"/>
              <a:t>3. Test statistic: 3.309</a:t>
            </a:r>
          </a:p>
          <a:p>
            <a:r>
              <a:rPr lang="en-US" dirty="0"/>
              <a:t>4. P-Value: 0.0162</a:t>
            </a:r>
          </a:p>
          <a:p>
            <a:r>
              <a:rPr lang="en-US" dirty="0"/>
              <a:t>5. We reject the null</a:t>
            </a:r>
          </a:p>
          <a:p>
            <a:r>
              <a:rPr lang="en-US" dirty="0"/>
              <a:t>6. The evidence suggests the mean age is different than 21.</a:t>
            </a:r>
          </a:p>
        </p:txBody>
      </p:sp>
      <p:sp>
        <p:nvSpPr>
          <p:cNvPr id="4" name="Slide Number Placeholder 3">
            <a:extLst>
              <a:ext uri="{FF2B5EF4-FFF2-40B4-BE49-F238E27FC236}">
                <a16:creationId xmlns:a16="http://schemas.microsoft.com/office/drawing/2014/main" id="{7A9EE395-D3C8-CE43-A396-F0AEBC9D61CE}"/>
              </a:ext>
            </a:extLst>
          </p:cNvPr>
          <p:cNvSpPr>
            <a:spLocks noGrp="1"/>
          </p:cNvSpPr>
          <p:nvPr>
            <p:ph type="sldNum" sz="quarter" idx="12"/>
          </p:nvPr>
        </p:nvSpPr>
        <p:spPr/>
        <p:txBody>
          <a:bodyPr/>
          <a:lstStyle/>
          <a:p>
            <a:pPr>
              <a:defRPr/>
            </a:pPr>
            <a:fld id="{85BC5B7D-D6B0-4550-9BAF-D21F2647AC79}" type="slidenum">
              <a:rPr lang="en-US" altLang="en-US" smtClean="0"/>
              <a:pPr>
                <a:defRPr/>
              </a:pPr>
              <a:t>14</a:t>
            </a:fld>
            <a:endParaRPr lang="en-US" altLang="en-US" dirty="0"/>
          </a:p>
        </p:txBody>
      </p:sp>
    </p:spTree>
    <p:extLst>
      <p:ext uri="{BB962C8B-B14F-4D97-AF65-F5344CB8AC3E}">
        <p14:creationId xmlns:p14="http://schemas.microsoft.com/office/powerpoint/2010/main" val="1216599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13928" y="4315973"/>
                <a:ext cx="8684367" cy="1450757"/>
              </a:xfrm>
            </p:spPr>
            <p:txBody>
              <a:bodyPr>
                <a:noAutofit/>
              </a:bodyPr>
              <a:lstStyle/>
              <a:p>
                <a:pPr algn="ctr"/>
                <a:r>
                  <a:rPr lang="en-US" sz="4000" dirty="0"/>
                  <a:t>Prep for Question 3</a:t>
                </a:r>
                <a:br>
                  <a:rPr lang="en-US" sz="4000" dirty="0"/>
                </a:br>
                <a:r>
                  <a:rPr lang="en-US" sz="4000" dirty="0"/>
                  <a:t>(</a:t>
                </a:r>
                <a14:m>
                  <m:oMath xmlns:m="http://schemas.openxmlformats.org/officeDocument/2006/math">
                    <m:r>
                      <a:rPr lang="en-US" sz="4000" i="1">
                        <a:latin typeface="Cambria Math" panose="02040503050406030204" pitchFamily="18" charset="0"/>
                        <a:ea typeface="Cambria Math" panose="02040503050406030204" pitchFamily="18" charset="0"/>
                      </a:rPr>
                      <m:t>≤</m:t>
                    </m:r>
                    <m:r>
                      <a:rPr lang="en-US" sz="4000" b="0" i="0" smtClean="0">
                        <a:latin typeface="Cambria Math" panose="02040503050406030204" pitchFamily="18" charset="0"/>
                        <a:ea typeface="Cambria Math" panose="02040503050406030204" pitchFamily="18" charset="0"/>
                      </a:rPr>
                      <m:t>1</m:t>
                    </m:r>
                  </m:oMath>
                </a14:m>
                <a:r>
                  <a:rPr lang="en-US" sz="4000" dirty="0"/>
                  <a:t> hour)</a:t>
                </a:r>
                <a:br>
                  <a:rPr lang="en-US" sz="4000" dirty="0"/>
                </a:br>
                <a:br>
                  <a:rPr lang="en-US" sz="4000" dirty="0"/>
                </a:br>
                <a:r>
                  <a:rPr lang="en-US" sz="4000" dirty="0"/>
                  <a:t>Carefully Review the Following Slides and Sample Code. You will be asked to apply the same ideas to an actual HW problem afterwards.  We will review both the example and the HW problem in live session.  Do you best!</a:t>
                </a:r>
                <a:br>
                  <a:rPr lang="en-US" sz="4000" dirty="0"/>
                </a:br>
                <a:r>
                  <a:rPr lang="en-US" sz="4000" dirty="0"/>
                  <a:t>SAS Code is on </a:t>
                </a:r>
                <a:r>
                  <a:rPr lang="en-US" sz="4000" dirty="0" err="1"/>
                  <a:t>Github</a:t>
                </a:r>
                <a:r>
                  <a:rPr lang="en-US" sz="4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13928" y="4315973"/>
                <a:ext cx="8684367" cy="1450757"/>
              </a:xfrm>
              <a:blipFill>
                <a:blip r:embed="rId2"/>
                <a:stretch>
                  <a:fillRect l="-146" t="-273913" r="-1314" b="-18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15</a:t>
            </a:fld>
            <a:endParaRPr lang="en-US" altLang="en-US" dirty="0"/>
          </a:p>
        </p:txBody>
      </p:sp>
    </p:spTree>
    <p:extLst>
      <p:ext uri="{BB962C8B-B14F-4D97-AF65-F5344CB8AC3E}">
        <p14:creationId xmlns:p14="http://schemas.microsoft.com/office/powerpoint/2010/main" val="1772081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16</a:t>
            </a:fld>
            <a:endParaRPr lang="en-US" altLang="en-US" dirty="0"/>
          </a:p>
        </p:txBody>
      </p:sp>
      <p:sp>
        <p:nvSpPr>
          <p:cNvPr id="4" name="TextBox 3"/>
          <p:cNvSpPr txBox="1"/>
          <p:nvPr/>
        </p:nvSpPr>
        <p:spPr>
          <a:xfrm>
            <a:off x="663593" y="4122638"/>
            <a:ext cx="8046720" cy="1200329"/>
          </a:xfrm>
          <a:prstGeom prst="rect">
            <a:avLst/>
          </a:prstGeom>
          <a:noFill/>
        </p:spPr>
        <p:txBody>
          <a:bodyPr wrap="square" rtlCol="0">
            <a:spAutoFit/>
          </a:bodyPr>
          <a:lstStyle/>
          <a:p>
            <a:pPr algn="ctr"/>
            <a:r>
              <a:rPr lang="en-US" dirty="0"/>
              <a:t>Perform a two sample t-test for the difference in the mean score between the Intrinsic and Extrinsic groups from the chapter problem.  Provide a complete analysis, including a full conclusion, confidence interval, and scope of inference.  Use an alpha = 0.01 level of significance.  </a:t>
            </a:r>
          </a:p>
        </p:txBody>
      </p:sp>
      <p:sp>
        <p:nvSpPr>
          <p:cNvPr id="5" name="Title 4"/>
          <p:cNvSpPr>
            <a:spLocks noGrp="1"/>
          </p:cNvSpPr>
          <p:nvPr>
            <p:ph type="title"/>
          </p:nvPr>
        </p:nvSpPr>
        <p:spPr>
          <a:xfrm>
            <a:off x="663593" y="2260437"/>
            <a:ext cx="7543800" cy="1450757"/>
          </a:xfrm>
        </p:spPr>
        <p:txBody>
          <a:bodyPr>
            <a:normAutofit fontScale="90000"/>
          </a:bodyPr>
          <a:lstStyle/>
          <a:p>
            <a:pPr algn="ctr"/>
            <a:r>
              <a:rPr lang="en-US" dirty="0"/>
              <a:t>TWO SAMPLE T-TEST FOR THE DIFFERENCE OF MEANS WITH INDEPENDENT SAMPLES</a:t>
            </a:r>
          </a:p>
        </p:txBody>
      </p:sp>
    </p:spTree>
    <p:extLst>
      <p:ext uri="{BB962C8B-B14F-4D97-AF65-F5344CB8AC3E}">
        <p14:creationId xmlns:p14="http://schemas.microsoft.com/office/powerpoint/2010/main" val="269017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30" y="228600"/>
            <a:ext cx="9044970" cy="715962"/>
          </a:xfrm>
        </p:spPr>
        <p:txBody>
          <a:bodyPr>
            <a:normAutofit/>
          </a:bodyPr>
          <a:lstStyle/>
          <a:p>
            <a:r>
              <a:rPr lang="en-US" sz="4400" dirty="0"/>
              <a:t>Let’s Formalize This Test Into 6 Steps!</a:t>
            </a:r>
          </a:p>
        </p:txBody>
      </p:sp>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hypothesis. </a:t>
            </a:r>
          </a:p>
        </p:txBody>
      </p:sp>
      <mc:AlternateContent xmlns:mc="http://schemas.openxmlformats.org/markup-compatibility/2006" xmlns:a14="http://schemas.microsoft.com/office/drawing/2010/main">
        <mc:Choice Requires="a14">
          <p:sp>
            <p:nvSpPr>
              <p:cNvPr id="8" name="TextBox 7"/>
              <p:cNvSpPr txBox="1"/>
              <p:nvPr/>
            </p:nvSpPr>
            <p:spPr>
              <a:xfrm>
                <a:off x="2950039" y="2430252"/>
                <a:ext cx="2796663" cy="1446550"/>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xmlns="">
          <p:sp>
            <p:nvSpPr>
              <p:cNvPr id="8" name="TextBox 7"/>
              <p:cNvSpPr txBox="1">
                <a:spLocks noRot="1" noChangeAspect="1" noMove="1" noResize="1" noEditPoints="1" noAdjustHandles="1" noChangeArrowheads="1" noChangeShapeType="1" noTextEdit="1"/>
              </p:cNvSpPr>
              <p:nvPr/>
            </p:nvSpPr>
            <p:spPr>
              <a:xfrm>
                <a:off x="2950039" y="2430252"/>
                <a:ext cx="2796663" cy="1446550"/>
              </a:xfrm>
              <a:prstGeom prst="rect">
                <a:avLst/>
              </a:prstGeom>
              <a:blipFill>
                <a:blip r:embed="rId2"/>
                <a:stretch>
                  <a:fillRect l="-7843" t="-4219" b="-16456"/>
                </a:stretch>
              </a:blipFill>
            </p:spPr>
            <p:txBody>
              <a:bodyPr/>
              <a:lstStyle/>
              <a:p>
                <a:r>
                  <a:rPr lang="en-US">
                    <a:noFill/>
                  </a:rPr>
                  <a:t> </a:t>
                </a:r>
              </a:p>
            </p:txBody>
          </p:sp>
        </mc:Fallback>
      </mc:AlternateContent>
      <p:sp>
        <p:nvSpPr>
          <p:cNvPr id="6" name="TextBox 5"/>
          <p:cNvSpPr txBox="1"/>
          <p:nvPr/>
        </p:nvSpPr>
        <p:spPr>
          <a:xfrm>
            <a:off x="685800" y="4098078"/>
            <a:ext cx="84582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xmlns:a14="http://schemas.microsoft.com/office/drawing/2010/main">
        <mc:Choice Requires="a14">
          <p:sp>
            <p:nvSpPr>
              <p:cNvPr id="7" name="TextBox 6"/>
              <p:cNvSpPr txBox="1"/>
              <p:nvPr/>
            </p:nvSpPr>
            <p:spPr>
              <a:xfrm>
                <a:off x="2950039" y="4401002"/>
                <a:ext cx="3479479" cy="1430969"/>
              </a:xfrm>
              <a:prstGeom prst="rect">
                <a:avLst/>
              </a:prstGeom>
              <a:noFill/>
            </p:spPr>
            <p:txBody>
              <a:bodyPr wrap="none" rtlCol="0">
                <a:spAutoFit/>
              </a:bodyPr>
              <a:lstStyle/>
              <a:p>
                <a:r>
                  <a:rPr lang="en-US" sz="4000" dirty="0"/>
                  <a:t>H</a:t>
                </a:r>
                <a:r>
                  <a:rPr lang="en-US" sz="4000" baseline="-25000" dirty="0"/>
                  <a:t>0</a:t>
                </a:r>
                <a:r>
                  <a:rPr lang="en-US" sz="4000" dirty="0"/>
                  <a:t>: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t>
                </a:r>
                <a:r>
                  <a:rPr lang="en-US" sz="4000" baseline="-25000" dirty="0"/>
                  <a:t>a</a:t>
                </a:r>
                <a:r>
                  <a:rPr lang="en-US" sz="4000" dirty="0"/>
                  <a:t>: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xmlns="">
          <p:sp>
            <p:nvSpPr>
              <p:cNvPr id="7" name="TextBox 6"/>
              <p:cNvSpPr txBox="1">
                <a:spLocks noRot="1" noChangeAspect="1" noMove="1" noResize="1" noEditPoints="1" noAdjustHandles="1" noChangeArrowheads="1" noChangeShapeType="1" noTextEdit="1"/>
              </p:cNvSpPr>
              <p:nvPr/>
            </p:nvSpPr>
            <p:spPr>
              <a:xfrm>
                <a:off x="2950039" y="4401002"/>
                <a:ext cx="3479479" cy="1430969"/>
              </a:xfrm>
              <a:prstGeom prst="rect">
                <a:avLst/>
              </a:prstGeom>
              <a:blipFill>
                <a:blip r:embed="rId3"/>
                <a:stretch>
                  <a:fillRect l="-6305" t="-4255" r="-2277" b="-161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a:stretch>
                  <a:fillRect l="-545" t="-3974" r="-1703" b="-9934"/>
                </a:stretch>
              </a:blipFill>
            </p:spPr>
            <p:txBody>
              <a:bodyPr/>
              <a:lstStyle/>
              <a:p>
                <a:r>
                  <a:rPr lang="en-US">
                    <a:noFill/>
                  </a:rPr>
                  <a:t> </a:t>
                </a:r>
              </a:p>
            </p:txBody>
          </p:sp>
        </mc:Fallback>
      </mc:AlternateContent>
    </p:spTree>
    <p:extLst>
      <p:ext uri="{BB962C8B-B14F-4D97-AF65-F5344CB8AC3E}">
        <p14:creationId xmlns:p14="http://schemas.microsoft.com/office/powerpoint/2010/main" val="137929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8" y="239233"/>
            <a:ext cx="8937820" cy="715962"/>
          </a:xfrm>
        </p:spPr>
        <p:txBody>
          <a:bodyPr>
            <a:normAutofit fontScale="90000"/>
          </a:bodyPr>
          <a:lstStyle/>
          <a:p>
            <a:r>
              <a:rPr lang="en-US" dirty="0"/>
              <a:t>Let’s Formalize This Test Into 6 Steps!</a:t>
            </a:r>
          </a:p>
        </p:txBody>
      </p:sp>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2">
            <a:extLst>
              <a:ext uri="{28A0092B-C50C-407E-A947-70E740481C1C}">
                <a14:useLocalDpi xmlns:a14="http://schemas.microsoft.com/office/drawing/2010/main"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20" name="TextBox 19"/>
              <p:cNvSpPr txBox="1"/>
              <p:nvPr/>
            </p:nvSpPr>
            <p:spPr>
              <a:xfrm>
                <a:off x="3071652" y="5181085"/>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3071652" y="5181085"/>
                <a:ext cx="1747338" cy="38151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191000" y="3341914"/>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4191000" y="3341914"/>
                <a:ext cx="2820067" cy="369332"/>
              </a:xfrm>
              <a:prstGeom prst="rect">
                <a:avLst/>
              </a:prstGeom>
              <a:blipFill>
                <a:blip r:embed="rId5"/>
                <a:stretch>
                  <a:fillRect t="-8197" r="-1515" b="-24590"/>
                </a:stretch>
              </a:blipFill>
            </p:spPr>
            <p:txBody>
              <a:bodyPr/>
              <a:lstStyle/>
              <a:p>
                <a:r>
                  <a:rPr lang="en-US">
                    <a:noFill/>
                  </a:rPr>
                  <a:t> </a:t>
                </a:r>
              </a:p>
            </p:txBody>
          </p:sp>
        </mc:Fallback>
      </mc:AlternateContent>
      <p:cxnSp>
        <p:nvCxnSpPr>
          <p:cNvPr id="24" name="Straight Arrow Connector 23"/>
          <p:cNvCxnSpPr/>
          <p:nvPr/>
        </p:nvCxnSpPr>
        <p:spPr>
          <a:xfrm flipH="1">
            <a:off x="4365374" y="4343399"/>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4349465" y="4013650"/>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349465" y="4013650"/>
                <a:ext cx="798617" cy="369332"/>
              </a:xfrm>
              <a:prstGeom prst="rect">
                <a:avLst/>
              </a:prstGeom>
              <a:blipFill>
                <a:blip r:embed="rId6"/>
                <a:stretch>
                  <a:fillRect/>
                </a:stretch>
              </a:blipFill>
            </p:spPr>
            <p:txBody>
              <a:bodyPr/>
              <a:lstStyle/>
              <a:p>
                <a:r>
                  <a:rPr lang="en-US">
                    <a:noFill/>
                  </a:rPr>
                  <a:t> </a:t>
                </a:r>
              </a:p>
            </p:txBody>
          </p:sp>
        </mc:Fallback>
      </mc:AlternateContent>
      <p:sp>
        <p:nvSpPr>
          <p:cNvPr id="27" name="TextBox 26"/>
          <p:cNvSpPr txBox="1"/>
          <p:nvPr/>
        </p:nvSpPr>
        <p:spPr>
          <a:xfrm>
            <a:off x="5227755" y="3758101"/>
            <a:ext cx="2098299" cy="369332"/>
          </a:xfrm>
          <a:prstGeom prst="rect">
            <a:avLst/>
          </a:prstGeom>
          <a:noFill/>
        </p:spPr>
        <p:txBody>
          <a:bodyPr wrap="square" rtlCol="0">
            <a:spAutoFit/>
          </a:bodyPr>
          <a:lstStyle/>
          <a:p>
            <a:r>
              <a:rPr lang="en-US" dirty="0"/>
              <a:t>df = 24 +23 – 2 = 45</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32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738456" y="4327666"/>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83205" y="3989376"/>
                <a:ext cx="7986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83205" y="3989376"/>
                <a:ext cx="798617" cy="369332"/>
              </a:xfrm>
              <a:prstGeom prst="rect">
                <a:avLst/>
              </a:prstGeom>
              <a:blipFill>
                <a:blip r:embed="rId7"/>
                <a:stretch>
                  <a:fillRect/>
                </a:stretch>
              </a:blipFill>
            </p:spPr>
            <p:txBody>
              <a:bodyPr/>
              <a:lstStyle/>
              <a:p>
                <a:r>
                  <a:rPr lang="en-US">
                    <a:noFill/>
                  </a:rPr>
                  <a:t> </a:t>
                </a:r>
              </a:p>
            </p:txBody>
          </p:sp>
        </mc:Fallback>
      </mc:AlternateContent>
      <p:cxnSp>
        <p:nvCxnSpPr>
          <p:cNvPr id="28" name="Straight Connector 27"/>
          <p:cNvCxnSpPr/>
          <p:nvPr/>
        </p:nvCxnSpPr>
        <p:spPr>
          <a:xfrm>
            <a:off x="4322129" y="4487403"/>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99775" y="4497566"/>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40519" y="51619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140519" y="5161970"/>
                <a:ext cx="1930080" cy="381515"/>
              </a:xfrm>
              <a:prstGeom prst="rect">
                <a:avLst/>
              </a:prstGeom>
              <a:blipFill rotWithShape="0">
                <a:blip r:embed="rId8"/>
                <a:stretch>
                  <a:fillRect/>
                </a:stretch>
              </a:blipFill>
            </p:spPr>
            <p:txBody>
              <a:bodyPr/>
              <a:lstStyle/>
              <a:p>
                <a:r>
                  <a:rPr lang="en-US">
                    <a:noFill/>
                  </a:rPr>
                  <a:t> </a:t>
                </a:r>
              </a:p>
            </p:txBody>
          </p:sp>
        </mc:Fallback>
      </mc:AlternateContent>
      <p:cxnSp>
        <p:nvCxnSpPr>
          <p:cNvPr id="34" name="Straight Connector 33"/>
          <p:cNvCxnSpPr/>
          <p:nvPr/>
        </p:nvCxnSpPr>
        <p:spPr>
          <a:xfrm>
            <a:off x="899775" y="49413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35" name="TextBox 34"/>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9"/>
                <a:stretch>
                  <a:fillRect l="-2469" r="-823" b="-11538"/>
                </a:stretch>
              </a:blipFill>
            </p:spPr>
            <p:txBody>
              <a:bodyPr/>
              <a:lstStyle/>
              <a:p>
                <a:r>
                  <a:rPr lang="en-US">
                    <a:noFill/>
                  </a:rPr>
                  <a:t> </a:t>
                </a:r>
              </a:p>
            </p:txBody>
          </p:sp>
        </mc:Fallback>
      </mc:AlternateContent>
      <p:pic>
        <p:nvPicPr>
          <p:cNvPr id="3" name="Picture 2"/>
          <p:cNvPicPr>
            <a:picLocks noChangeAspect="1"/>
          </p:cNvPicPr>
          <p:nvPr/>
        </p:nvPicPr>
        <p:blipFill>
          <a:blip r:embed="rId10"/>
          <a:stretch>
            <a:fillRect/>
          </a:stretch>
        </p:blipFill>
        <p:spPr>
          <a:xfrm>
            <a:off x="7832546" y="4707692"/>
            <a:ext cx="1140622" cy="730884"/>
          </a:xfrm>
          <a:prstGeom prst="rect">
            <a:avLst/>
          </a:prstGeom>
        </p:spPr>
      </p:pic>
      <p:pic>
        <p:nvPicPr>
          <p:cNvPr id="6" name="Picture 5"/>
          <p:cNvPicPr>
            <a:picLocks noChangeAspect="1"/>
          </p:cNvPicPr>
          <p:nvPr/>
        </p:nvPicPr>
        <p:blipFill>
          <a:blip r:embed="rId11"/>
          <a:stretch>
            <a:fillRect/>
          </a:stretch>
        </p:blipFill>
        <p:spPr>
          <a:xfrm>
            <a:off x="4801579" y="4685135"/>
            <a:ext cx="2871703" cy="877465"/>
          </a:xfrm>
          <a:prstGeom prst="rect">
            <a:avLst/>
          </a:prstGeom>
        </p:spPr>
      </p:pic>
      <mc:AlternateContent xmlns:mc="http://schemas.openxmlformats.org/markup-compatibility/2006" xmlns:a14="http://schemas.microsoft.com/office/drawing/2010/main">
        <mc:Choice Requires="a14">
          <p:sp>
            <p:nvSpPr>
              <p:cNvPr id="38" name="TextBox 37"/>
              <p:cNvSpPr txBox="1"/>
              <p:nvPr/>
            </p:nvSpPr>
            <p:spPr>
              <a:xfrm>
                <a:off x="35348" y="81623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38" name="TextBox 37"/>
              <p:cNvSpPr txBox="1">
                <a:spLocks noRot="1" noChangeAspect="1" noMove="1" noResize="1" noEditPoints="1" noAdjustHandles="1" noChangeArrowheads="1" noChangeShapeType="1" noTextEdit="1"/>
              </p:cNvSpPr>
              <p:nvPr/>
            </p:nvSpPr>
            <p:spPr>
              <a:xfrm>
                <a:off x="35348" y="816234"/>
                <a:ext cx="8945939" cy="923330"/>
              </a:xfrm>
              <a:prstGeom prst="rect">
                <a:avLst/>
              </a:prstGeom>
              <a:blipFill>
                <a:blip r:embed="rId12"/>
                <a:stretch>
                  <a:fillRect l="-613" t="-3974" r="-1704" b="-993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8A7CCD9-124B-4F44-AA92-4FE8F79B8ED9}"/>
              </a:ext>
            </a:extLst>
          </p:cNvPr>
          <p:cNvPicPr>
            <a:picLocks noChangeAspect="1"/>
          </p:cNvPicPr>
          <p:nvPr/>
        </p:nvPicPr>
        <p:blipFill>
          <a:blip r:embed="rId13"/>
          <a:stretch>
            <a:fillRect/>
          </a:stretch>
        </p:blipFill>
        <p:spPr>
          <a:xfrm>
            <a:off x="4911012" y="5693303"/>
            <a:ext cx="1524000" cy="342900"/>
          </a:xfrm>
          <a:prstGeom prst="rect">
            <a:avLst/>
          </a:prstGeom>
        </p:spPr>
      </p:pic>
    </p:spTree>
    <p:extLst>
      <p:ext uri="{BB962C8B-B14F-4D97-AF65-F5344CB8AC3E}">
        <p14:creationId xmlns:p14="http://schemas.microsoft.com/office/powerpoint/2010/main" val="24369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P spid="22" grpId="0"/>
      <p:bldP spid="26" grpId="0"/>
      <p:bldP spid="27" grpId="0"/>
      <p:bldP spid="32" grpId="0"/>
      <p:bldP spid="23"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1" y="228600"/>
            <a:ext cx="8945939" cy="715962"/>
          </a:xfrm>
        </p:spPr>
        <p:txBody>
          <a:bodyPr>
            <a:normAutofit fontScale="90000"/>
          </a:bodyPr>
          <a:lstStyle/>
          <a:p>
            <a:r>
              <a:rPr lang="en-US" dirty="0"/>
              <a:t>Let’s Formalize This Test Into 6 Steps!</a:t>
            </a:r>
          </a:p>
        </p:txBody>
      </p:sp>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217714" y="2252475"/>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4846373"/>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2853438" y="5355367"/>
                <a:ext cx="2603726"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4.14</m:t>
                          </m:r>
                          <m:r>
                            <a:rPr lang="en-US" b="0" i="1" smtClean="0">
                              <a:latin typeface="Cambria Math"/>
                            </a:rPr>
                            <m:t>−</m:t>
                          </m:r>
                          <m:r>
                            <a:rPr lang="en-US" b="0" i="1" smtClean="0">
                              <a:latin typeface="Cambria Math" panose="02040503050406030204" pitchFamily="18" charset="0"/>
                            </a:rPr>
                            <m:t>0</m:t>
                          </m:r>
                        </m:num>
                        <m:den>
                          <m:r>
                            <a:rPr lang="en-US" b="0" i="1" smtClean="0">
                              <a:latin typeface="Cambria Math" panose="02040503050406030204" pitchFamily="18" charset="0"/>
                            </a:rPr>
                            <m:t>4.85</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3</m:t>
                                  </m:r>
                                </m:den>
                              </m:f>
                            </m:e>
                          </m:rad>
                        </m:den>
                      </m:f>
                      <m:r>
                        <a:rPr lang="en-US" b="0" i="0" smtClean="0">
                          <a:latin typeface="Cambria Math"/>
                        </a:rPr>
                        <m:t>=</m:t>
                      </m:r>
                      <m:r>
                        <a:rPr lang="en-US" b="0" i="0" smtClean="0">
                          <a:solidFill>
                            <a:srgbClr val="FF0000"/>
                          </a:solidFill>
                          <a:latin typeface="Cambria Math" panose="02040503050406030204" pitchFamily="18" charset="0"/>
                        </a:rPr>
                        <m:t>2.93</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853438" y="5355367"/>
                <a:ext cx="2603726" cy="957313"/>
              </a:xfrm>
              <a:prstGeom prst="rect">
                <a:avLst/>
              </a:prstGeom>
              <a:blipFill rotWithShape="0">
                <a:blip r:embed="rId2"/>
                <a:stretch>
                  <a:fillRect/>
                </a:stretch>
              </a:blipFill>
            </p:spPr>
            <p:txBody>
              <a:bodyPr/>
              <a:lstStyle/>
              <a:p>
                <a:r>
                  <a:rPr lang="en-US">
                    <a:noFill/>
                  </a:rPr>
                  <a:t> </a:t>
                </a:r>
              </a:p>
            </p:txBody>
          </p:sp>
        </mc:Fallback>
      </mc:AlternateContent>
      <p:cxnSp>
        <p:nvCxnSpPr>
          <p:cNvPr id="16" name="Straight Connector 15"/>
          <p:cNvCxnSpPr/>
          <p:nvPr/>
        </p:nvCxnSpPr>
        <p:spPr>
          <a:xfrm>
            <a:off x="5364367" y="42733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5167394" y="4505252"/>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2</m:t>
                      </m:r>
                      <m:r>
                        <a:rPr lang="en-US" sz="1400" b="0" i="0" smtClean="0">
                          <a:solidFill>
                            <a:srgbClr val="FF0000"/>
                          </a:solidFill>
                          <a:latin typeface="Cambria Math" panose="02040503050406030204" pitchFamily="18" charset="0"/>
                        </a:rPr>
                        <m:t>.93</m:t>
                      </m:r>
                    </m:oMath>
                  </m:oMathPara>
                </a14:m>
                <a:endParaRPr lang="en-US" sz="1400" dirty="0">
                  <a:solidFill>
                    <a:srgbClr val="FF000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5167394" y="4505252"/>
                <a:ext cx="559769" cy="307777"/>
              </a:xfrm>
              <a:prstGeom prst="rect">
                <a:avLst/>
              </a:prstGeom>
              <a:blipFill rotWithShape="0">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68279" y="5302577"/>
                <a:ext cx="268842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m:t>
                          </m:r>
                          <m:r>
                            <a:rPr lang="en-US" b="0" i="1" smtClean="0">
                              <a:latin typeface="Cambria Math" panose="02040503050406030204" pitchFamily="18" charset="0"/>
                            </a:rPr>
                            <m:t>(</m:t>
                          </m:r>
                          <m:r>
                            <a:rPr lang="en-US" b="0" i="1" smtClean="0">
                              <a:latin typeface="Cambria Math"/>
                              <a:ea typeface="Cambria Math"/>
                            </a:rPr>
                            <m:t>𝜇</m:t>
                          </m:r>
                          <m:r>
                            <a:rPr lang="en-US" b="0" i="1" baseline="-25000" smtClean="0">
                              <a:latin typeface="Cambria Math" panose="02040503050406030204" pitchFamily="18" charset="0"/>
                              <a:ea typeface="Cambria Math"/>
                            </a:rPr>
                            <m:t>𝐼</m:t>
                          </m:r>
                          <m:r>
                            <a:rPr lang="en-US" b="0" i="1" smtClean="0">
                              <a:latin typeface="Cambria Math" panose="02040503050406030204" pitchFamily="18" charset="0"/>
                              <a:ea typeface="Cambria Math"/>
                            </a:rPr>
                            <m:t>−</m:t>
                          </m:r>
                          <m:r>
                            <a:rPr lang="en-US" i="1">
                              <a:latin typeface="Cambria Math"/>
                              <a:ea typeface="Cambria Math"/>
                            </a:rPr>
                            <m:t>𝜇</m:t>
                          </m:r>
                          <m:r>
                            <a:rPr lang="en-US" b="0" i="1" baseline="-25000" smtClean="0">
                              <a:latin typeface="Cambria Math" panose="02040503050406030204" pitchFamily="18" charset="0"/>
                              <a:ea typeface="Cambria Math"/>
                            </a:rPr>
                            <m:t>𝐸</m:t>
                          </m:r>
                          <m:r>
                            <a:rPr lang="en-US" b="0" i="1" smtClean="0">
                              <a:latin typeface="Cambria Math" panose="02040503050406030204" pitchFamily="18" charset="0"/>
                              <a:ea typeface="Cambria Math"/>
                            </a:rPr>
                            <m:t>)</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68279" y="5302577"/>
                <a:ext cx="2688428" cy="910377"/>
              </a:xfrm>
              <a:prstGeom prst="rect">
                <a:avLst/>
              </a:prstGeom>
              <a:blipFill rotWithShape="0">
                <a:blip r:embed="rId4"/>
                <a:stretch>
                  <a:fillRect b="-2685"/>
                </a:stretch>
              </a:blipFill>
            </p:spPr>
            <p:txBody>
              <a:bodyPr/>
              <a:lstStyle/>
              <a:p>
                <a:r>
                  <a:rPr lang="en-US">
                    <a:noFill/>
                  </a:rPr>
                  <a:t> </a:t>
                </a:r>
              </a:p>
            </p:txBody>
          </p:sp>
        </mc:Fallback>
      </mc:AlternateContent>
      <p:pic>
        <p:nvPicPr>
          <p:cNvPr id="36" name="Picture 2" descr="http://www.statisticshowto.com/wp-content/uploads/2013/09/normal-distribution-probability.jpg"/>
          <p:cNvPicPr>
            <a:picLocks noChangeAspect="1" noChangeArrowheads="1"/>
          </p:cNvPicPr>
          <p:nvPr/>
        </p:nvPicPr>
        <p:blipFill rotWithShape="1">
          <a:blip r:embed="rId5">
            <a:extLst>
              <a:ext uri="{28A0092B-C50C-407E-A947-70E740481C1C}">
                <a14:useLocalDpi xmlns:a14="http://schemas.microsoft.com/office/drawing/2010/main" val="0"/>
              </a:ext>
            </a:extLst>
          </a:blip>
          <a:srcRect l="-1" r="1584"/>
          <a:stretch/>
        </p:blipFill>
        <p:spPr bwMode="auto">
          <a:xfrm>
            <a:off x="1075507" y="2676941"/>
            <a:ext cx="4379541" cy="131081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166437" y="3896141"/>
            <a:ext cx="379559" cy="369332"/>
          </a:xfrm>
          <a:prstGeom prst="rect">
            <a:avLst/>
          </a:prstGeom>
          <a:noFill/>
        </p:spPr>
        <p:txBody>
          <a:bodyPr wrap="square" rtlCol="0">
            <a:spAutoFit/>
          </a:bodyPr>
          <a:lstStyle/>
          <a:p>
            <a:r>
              <a:rPr lang="en-US" dirty="0"/>
              <a:t>0</a:t>
            </a:r>
          </a:p>
        </p:txBody>
      </p:sp>
      <mc:AlternateContent xmlns:mc="http://schemas.openxmlformats.org/markup-compatibility/2006" xmlns:a14="http://schemas.microsoft.com/office/drawing/2010/main">
        <mc:Choice Requires="a14">
          <p:sp>
            <p:nvSpPr>
              <p:cNvPr id="38" name="TextBox 37"/>
              <p:cNvSpPr txBox="1"/>
              <p:nvPr/>
            </p:nvSpPr>
            <p:spPr>
              <a:xfrm>
                <a:off x="1193158" y="2839289"/>
                <a:ext cx="74847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endParaRPr lang="en-US" baseline="-25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193158" y="2839289"/>
                <a:ext cx="748475" cy="369332"/>
              </a:xfrm>
              <a:prstGeom prst="rect">
                <a:avLst/>
              </a:prstGeom>
              <a:blipFill rotWithShape="0">
                <a:blip r:embed="rId6"/>
                <a:stretch>
                  <a:fillRect t="-10000" r="-2195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3519170" y="4505318"/>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3519170" y="4505318"/>
                <a:ext cx="1747338" cy="3815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765765" y="2666055"/>
                <a:ext cx="2820067"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0.01 = significance level.</a:t>
                </a:r>
              </a:p>
            </p:txBody>
          </p:sp>
        </mc:Choice>
        <mc:Fallback xmlns="">
          <p:sp>
            <p:nvSpPr>
              <p:cNvPr id="40" name="TextBox 39"/>
              <p:cNvSpPr txBox="1">
                <a:spLocks noRot="1" noChangeAspect="1" noMove="1" noResize="1" noEditPoints="1" noAdjustHandles="1" noChangeArrowheads="1" noChangeShapeType="1" noTextEdit="1"/>
              </p:cNvSpPr>
              <p:nvPr/>
            </p:nvSpPr>
            <p:spPr>
              <a:xfrm>
                <a:off x="4765765" y="2666055"/>
                <a:ext cx="2820067" cy="369332"/>
              </a:xfrm>
              <a:prstGeom prst="rect">
                <a:avLst/>
              </a:prstGeom>
              <a:blipFill>
                <a:blip r:embed="rId8"/>
                <a:stretch>
                  <a:fillRect t="-8197" r="-1515" b="-24590"/>
                </a:stretch>
              </a:blipFill>
            </p:spPr>
            <p:txBody>
              <a:bodyPr/>
              <a:lstStyle/>
              <a:p>
                <a:r>
                  <a:rPr lang="en-US">
                    <a:noFill/>
                  </a:rPr>
                  <a:t> </a:t>
                </a:r>
              </a:p>
            </p:txBody>
          </p:sp>
        </mc:Fallback>
      </mc:AlternateContent>
      <p:cxnSp>
        <p:nvCxnSpPr>
          <p:cNvPr id="41" name="Straight Arrow Connector 40"/>
          <p:cNvCxnSpPr/>
          <p:nvPr/>
        </p:nvCxnSpPr>
        <p:spPr>
          <a:xfrm flipH="1">
            <a:off x="5024450" y="3667540"/>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4230" y="333779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4230" y="3337791"/>
                <a:ext cx="670376" cy="369332"/>
              </a:xfrm>
              <a:prstGeom prst="rect">
                <a:avLst/>
              </a:prstGeom>
              <a:blipFill rotWithShape="0">
                <a:blip r:embed="rId9"/>
                <a:stretch>
                  <a:fillRect/>
                </a:stretch>
              </a:blipFill>
            </p:spPr>
            <p:txBody>
              <a:bodyPr/>
              <a:lstStyle/>
              <a:p>
                <a:r>
                  <a:rPr lang="en-US">
                    <a:noFill/>
                  </a:rPr>
                  <a:t> </a:t>
                </a:r>
              </a:p>
            </p:txBody>
          </p:sp>
        </mc:Fallback>
      </mc:AlternateContent>
      <p:sp>
        <p:nvSpPr>
          <p:cNvPr id="43" name="TextBox 42"/>
          <p:cNvSpPr txBox="1"/>
          <p:nvPr/>
        </p:nvSpPr>
        <p:spPr>
          <a:xfrm>
            <a:off x="5802520" y="3082242"/>
            <a:ext cx="2098299" cy="369332"/>
          </a:xfrm>
          <a:prstGeom prst="rect">
            <a:avLst/>
          </a:prstGeom>
          <a:noFill/>
        </p:spPr>
        <p:txBody>
          <a:bodyPr wrap="square" rtlCol="0">
            <a:spAutoFit/>
          </a:bodyPr>
          <a:lstStyle/>
          <a:p>
            <a:r>
              <a:rPr lang="en-US" dirty="0"/>
              <a:t>df = 24 +23 – 2 = 45</a:t>
            </a:r>
          </a:p>
        </p:txBody>
      </p:sp>
      <p:cxnSp>
        <p:nvCxnSpPr>
          <p:cNvPr id="44" name="Straight Connector 43"/>
          <p:cNvCxnSpPr/>
          <p:nvPr/>
        </p:nvCxnSpPr>
        <p:spPr>
          <a:xfrm flipV="1">
            <a:off x="1058458" y="4367014"/>
            <a:ext cx="4485786" cy="11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7104" y="427731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27165" y="4212609"/>
            <a:ext cx="261610" cy="369332"/>
          </a:xfrm>
          <a:prstGeom prst="rect">
            <a:avLst/>
          </a:prstGeom>
        </p:spPr>
        <p:txBody>
          <a:bodyPr wrap="none">
            <a:spAutoFit/>
          </a:bodyPr>
          <a:lstStyle/>
          <a:p>
            <a:r>
              <a:rPr lang="en-US" i="1" dirty="0"/>
              <a:t>t</a:t>
            </a:r>
          </a:p>
        </p:txBody>
      </p:sp>
      <p:cxnSp>
        <p:nvCxnSpPr>
          <p:cNvPr id="47" name="Straight Arrow Connector 46"/>
          <p:cNvCxnSpPr/>
          <p:nvPr/>
        </p:nvCxnSpPr>
        <p:spPr>
          <a:xfrm>
            <a:off x="1313221" y="3651807"/>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857970" y="3313517"/>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857970" y="3313517"/>
                <a:ext cx="670376" cy="369332"/>
              </a:xfrm>
              <a:prstGeom prst="rect">
                <a:avLst/>
              </a:prstGeom>
              <a:blipFill rotWithShape="0">
                <a:blip r:embed="rId10"/>
                <a:stretch>
                  <a:fillRect/>
                </a:stretch>
              </a:blipFill>
            </p:spPr>
            <p:txBody>
              <a:bodyPr/>
              <a:lstStyle/>
              <a:p>
                <a:r>
                  <a:rPr lang="en-US">
                    <a:noFill/>
                  </a:rPr>
                  <a:t> </a:t>
                </a:r>
              </a:p>
            </p:txBody>
          </p:sp>
        </mc:Fallback>
      </mc:AlternateContent>
      <p:cxnSp>
        <p:nvCxnSpPr>
          <p:cNvPr id="49" name="Straight Connector 48"/>
          <p:cNvCxnSpPr/>
          <p:nvPr/>
        </p:nvCxnSpPr>
        <p:spPr>
          <a:xfrm>
            <a:off x="4985719" y="3806319"/>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4540" y="3821707"/>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08090" y="45117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708090" y="4511770"/>
                <a:ext cx="1930080" cy="381515"/>
              </a:xfrm>
              <a:prstGeom prst="rect">
                <a:avLst/>
              </a:prstGeom>
              <a:blipFill rotWithShape="0">
                <a:blip r:embed="rId11"/>
                <a:stretch>
                  <a:fillRect/>
                </a:stretch>
              </a:blipFill>
            </p:spPr>
            <p:txBody>
              <a:bodyPr/>
              <a:lstStyle/>
              <a:p>
                <a:r>
                  <a:rPr lang="en-US">
                    <a:noFill/>
                  </a:rPr>
                  <a:t> </a:t>
                </a:r>
              </a:p>
            </p:txBody>
          </p:sp>
        </mc:Fallback>
      </mc:AlternateContent>
      <p:cxnSp>
        <p:nvCxnSpPr>
          <p:cNvPr id="52" name="Straight Connector 51"/>
          <p:cNvCxnSpPr/>
          <p:nvPr/>
        </p:nvCxnSpPr>
        <p:spPr>
          <a:xfrm>
            <a:off x="1474540" y="426547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91932" y="809025"/>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53" name="TextBox 52"/>
              <p:cNvSpPr txBox="1">
                <a:spLocks noRot="1" noChangeAspect="1" noMove="1" noResize="1" noEditPoints="1" noAdjustHandles="1" noChangeArrowheads="1" noChangeShapeType="1" noTextEdit="1"/>
              </p:cNvSpPr>
              <p:nvPr/>
            </p:nvSpPr>
            <p:spPr>
              <a:xfrm>
                <a:off x="91932" y="809025"/>
                <a:ext cx="8945939" cy="923330"/>
              </a:xfrm>
              <a:prstGeom prst="rect">
                <a:avLst/>
              </a:prstGeom>
              <a:blipFill>
                <a:blip r:embed="rId12"/>
                <a:stretch>
                  <a:fillRect l="-545" t="-3974" r="-1703"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532490" y="18089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54" name="TextBox 53"/>
              <p:cNvSpPr txBox="1">
                <a:spLocks noRot="1" noChangeAspect="1" noMove="1" noResize="1" noEditPoints="1" noAdjustHandles="1" noChangeArrowheads="1" noChangeShapeType="1" noTextEdit="1"/>
              </p:cNvSpPr>
              <p:nvPr/>
            </p:nvSpPr>
            <p:spPr>
              <a:xfrm>
                <a:off x="7532490" y="1808993"/>
                <a:ext cx="1481816" cy="633635"/>
              </a:xfrm>
              <a:prstGeom prst="rect">
                <a:avLst/>
              </a:prstGeom>
              <a:blipFill>
                <a:blip r:embed="rId10"/>
                <a:stretch>
                  <a:fillRect l="-2469" r="-823"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130079" y="5244830"/>
                <a:ext cx="2461315" cy="1061444"/>
              </a:xfrm>
              <a:prstGeom prst="rect">
                <a:avLst/>
              </a:prstGeom>
              <a:ln w="19050">
                <a:solidFill>
                  <a:srgbClr val="00B0F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 </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2.93</m:t>
                      </m:r>
                    </m:oMath>
                  </m:oMathPara>
                </a14:m>
                <a:endParaRPr lang="en-US" dirty="0"/>
              </a:p>
              <a:p>
                <a:endParaRPr lang="en-US" sz="1000" dirty="0"/>
              </a:p>
            </p:txBody>
          </p:sp>
        </mc:Choice>
        <mc:Fallback xmlns="">
          <p:sp>
            <p:nvSpPr>
              <p:cNvPr id="57" name="Rectangle 56"/>
              <p:cNvSpPr>
                <a:spLocks noRot="1" noChangeAspect="1" noMove="1" noResize="1" noEditPoints="1" noAdjustHandles="1" noChangeArrowheads="1" noChangeShapeType="1" noTextEdit="1"/>
              </p:cNvSpPr>
              <p:nvPr/>
            </p:nvSpPr>
            <p:spPr>
              <a:xfrm>
                <a:off x="6130079" y="5244830"/>
                <a:ext cx="2461315" cy="1061444"/>
              </a:xfrm>
              <a:prstGeom prst="rect">
                <a:avLst/>
              </a:prstGeom>
              <a:blipFill rotWithShape="0">
                <a:blip r:embed="rId14"/>
                <a:stretch>
                  <a:fillRect/>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D3E9CC-8C8B-4BC7-9574-1744B3FCEA23}"/>
                  </a:ext>
                </a:extLst>
              </p:cNvPr>
              <p:cNvSpPr txBox="1"/>
              <p:nvPr/>
            </p:nvSpPr>
            <p:spPr>
              <a:xfrm>
                <a:off x="4114800" y="2971800"/>
                <a:ext cx="50481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00D3E9CC-8C8B-4BC7-9574-1744B3FCEA23}"/>
                  </a:ext>
                </a:extLst>
              </p:cNvPr>
              <p:cNvSpPr txBox="1">
                <a:spLocks noRot="1" noChangeAspect="1" noMove="1" noResize="1" noEditPoints="1" noAdjustHandles="1" noChangeArrowheads="1" noChangeShapeType="1" noTextEdit="1"/>
              </p:cNvSpPr>
              <p:nvPr/>
            </p:nvSpPr>
            <p:spPr>
              <a:xfrm>
                <a:off x="4114800" y="2971800"/>
                <a:ext cx="504818" cy="298415"/>
              </a:xfrm>
              <a:prstGeom prst="rect">
                <a:avLst/>
              </a:prstGeom>
              <a:blipFill>
                <a:blip r:embed="rId15"/>
                <a:stretch>
                  <a:fillRect l="-6024" r="-3614" b="-20833"/>
                </a:stretch>
              </a:blipFill>
            </p:spPr>
            <p:txBody>
              <a:bodyPr/>
              <a:lstStyle/>
              <a:p>
                <a:r>
                  <a:rPr lang="en-US">
                    <a:noFill/>
                  </a:rPr>
                  <a:t> </a:t>
                </a:r>
              </a:p>
            </p:txBody>
          </p:sp>
        </mc:Fallback>
      </mc:AlternateContent>
    </p:spTree>
    <p:extLst>
      <p:ext uri="{BB962C8B-B14F-4D97-AF65-F5344CB8AC3E}">
        <p14:creationId xmlns:p14="http://schemas.microsoft.com/office/powerpoint/2010/main" val="36546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Part 1: Quick Quiz Questions</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2</a:t>
            </a:fld>
            <a:endParaRPr lang="en-US" altLang="en-US" dirty="0"/>
          </a:p>
        </p:txBody>
      </p:sp>
    </p:spTree>
    <p:extLst>
      <p:ext uri="{BB962C8B-B14F-4D97-AF65-F5344CB8AC3E}">
        <p14:creationId xmlns:p14="http://schemas.microsoft.com/office/powerpoint/2010/main" val="334945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 y="248709"/>
            <a:ext cx="9019089"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73151" y="596100"/>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4" name="TextBox 3"/>
              <p:cNvSpPr txBox="1">
                <a:spLocks noRot="1" noChangeAspect="1" noMove="1" noResize="1" noEditPoints="1" noAdjustHandles="1" noChangeArrowheads="1" noChangeShapeType="1" noTextEdit="1"/>
              </p:cNvSpPr>
              <p:nvPr/>
            </p:nvSpPr>
            <p:spPr>
              <a:xfrm>
                <a:off x="73151" y="596100"/>
                <a:ext cx="8945939" cy="923330"/>
              </a:xfrm>
              <a:prstGeom prst="rect">
                <a:avLst/>
              </a:prstGeom>
              <a:blipFill>
                <a:blip r:embed="rId2"/>
                <a:stretch>
                  <a:fillRect l="-545" t="-3974" r="-1703" b="-9934"/>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42215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95943" y="4756252"/>
            <a:ext cx="8779606" cy="1569660"/>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a:t>
            </a:r>
            <a:r>
              <a:rPr lang="en-US" sz="2400" dirty="0">
                <a:solidFill>
                  <a:srgbClr val="FF0000"/>
                </a:solidFill>
              </a:rPr>
              <a:t>red</a:t>
            </a:r>
            <a:r>
              <a:rPr lang="en-US" sz="2400" dirty="0"/>
              <a:t> shaded regions above. </a:t>
            </a:r>
            <a:r>
              <a:rPr lang="en-US" sz="2400" b="1" dirty="0">
                <a:solidFill>
                  <a:srgbClr val="FF0000"/>
                </a:solidFill>
              </a:rPr>
              <a:t>0.0054</a:t>
            </a:r>
          </a:p>
        </p:txBody>
      </p:sp>
      <mc:AlternateContent xmlns:mc="http://schemas.openxmlformats.org/markup-compatibility/2006" xmlns:a14="http://schemas.microsoft.com/office/drawing/2010/main">
        <mc:Choice Requires="a14">
          <p:sp>
            <p:nvSpPr>
              <p:cNvPr id="12" name="TextBox 11"/>
              <p:cNvSpPr txBox="1"/>
              <p:nvPr/>
            </p:nvSpPr>
            <p:spPr>
              <a:xfrm>
                <a:off x="7465138" y="1360502"/>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2" name="TextBox 11"/>
              <p:cNvSpPr txBox="1">
                <a:spLocks noRot="1" noChangeAspect="1" noMove="1" noResize="1" noEditPoints="1" noAdjustHandles="1" noChangeArrowheads="1" noChangeShapeType="1" noTextEdit="1"/>
              </p:cNvSpPr>
              <p:nvPr/>
            </p:nvSpPr>
            <p:spPr>
              <a:xfrm>
                <a:off x="7465138" y="1360502"/>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752299" y="2270059"/>
            <a:ext cx="5857847" cy="1958207"/>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096150" y="4033078"/>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096150" y="4033078"/>
                <a:ext cx="1654171" cy="625492"/>
              </a:xfrm>
              <a:prstGeom prst="rect">
                <a:avLst/>
              </a:prstGeom>
              <a:blipFill rotWithShape="0">
                <a:blip r:embed="rId5"/>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6316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97785"/>
            <a:ext cx="8838835"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a:t>
            </a:r>
            <a:r>
              <a:rPr lang="en-US" sz="2400" baseline="-25000" dirty="0"/>
              <a:t>0</a:t>
            </a:r>
            <a:r>
              <a:rPr lang="en-US" sz="2400" dirty="0"/>
              <a:t>) and alternative (H</a:t>
            </a:r>
            <a:r>
              <a:rPr lang="en-US" sz="2400" baseline="-25000" dirty="0"/>
              <a:t>a</a:t>
            </a:r>
            <a:r>
              <a:rPr lang="en-US" sz="2400" dirty="0"/>
              <a:t>)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 &lt; 0.01</a:t>
            </a:r>
          </a:p>
        </p:txBody>
      </p:sp>
      <mc:AlternateContent xmlns:mc="http://schemas.openxmlformats.org/markup-compatibility/2006" xmlns:a14="http://schemas.microsoft.com/office/drawing/2010/main">
        <mc:Choice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difference in sample means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=0).  So, we Reject this assumption.  That is, we REJECT H</a:t>
                </a:r>
                <a:r>
                  <a:rPr lang="en-US" sz="2400" baseline="-25000" dirty="0"/>
                  <a:t>0</a:t>
                </a:r>
                <a:r>
                  <a:rPr lang="en-US" sz="2400" dirty="0"/>
                  <a:t>.  </a:t>
                </a:r>
              </a:p>
            </p:txBody>
          </p:sp>
        </mc:Choice>
        <mc:Fallback xmlns="">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a:blip r:embed="rId2"/>
                <a:stretch>
                  <a:fillRect l="-104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465139" y="1351293"/>
                <a:ext cx="1481816"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3" name="TextBox 12"/>
              <p:cNvSpPr txBox="1">
                <a:spLocks noRot="1" noChangeAspect="1" noMove="1" noResize="1" noEditPoints="1" noAdjustHandles="1" noChangeArrowheads="1" noChangeShapeType="1" noTextEdit="1"/>
              </p:cNvSpPr>
              <p:nvPr/>
            </p:nvSpPr>
            <p:spPr>
              <a:xfrm>
                <a:off x="7465139" y="1351293"/>
                <a:ext cx="1481816" cy="633635"/>
              </a:xfrm>
              <a:prstGeom prst="rect">
                <a:avLst/>
              </a:prstGeom>
              <a:blipFill>
                <a:blip r:embed="rId3"/>
                <a:stretch>
                  <a:fillRect l="-2469" r="-823" b="-11538"/>
                </a:stretch>
              </a:blipFill>
            </p:spPr>
            <p:txBody>
              <a:bodyPr/>
              <a:lstStyle/>
              <a:p>
                <a:r>
                  <a:rPr lang="en-US">
                    <a:noFill/>
                  </a:rPr>
                  <a:t> </a:t>
                </a:r>
              </a:p>
            </p:txBody>
          </p:sp>
        </mc:Fallback>
      </mc:AlternateContent>
      <p:pic>
        <p:nvPicPr>
          <p:cNvPr id="14" name="Picture 13"/>
          <p:cNvPicPr>
            <a:picLocks noChangeAspect="1"/>
          </p:cNvPicPr>
          <p:nvPr/>
        </p:nvPicPr>
        <p:blipFill>
          <a:blip r:embed="rId4"/>
          <a:stretch>
            <a:fillRect/>
          </a:stretch>
        </p:blipFill>
        <p:spPr>
          <a:xfrm>
            <a:off x="1042998" y="2225310"/>
            <a:ext cx="4880624" cy="163153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a:stretch>
                  <a:fillRect b="-6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8839" y="59495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8839" y="594954"/>
                <a:ext cx="8945939" cy="923330"/>
              </a:xfrm>
              <a:prstGeom prst="rect">
                <a:avLst/>
              </a:prstGeom>
              <a:blipFill>
                <a:blip r:embed="rId6"/>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val="18628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7" y="290020"/>
            <a:ext cx="8945939" cy="457200"/>
          </a:xfrm>
        </p:spPr>
        <p:txBody>
          <a:bodyPr>
            <a:normAutofit fontScale="90000"/>
          </a:bodyPr>
          <a:lstStyle/>
          <a:p>
            <a:r>
              <a:rPr lang="en-US" dirty="0"/>
              <a:t>Let’s Formalize This Test Into 6 Steps!</a:t>
            </a:r>
          </a:p>
        </p:txBody>
      </p:sp>
      <p:sp>
        <p:nvSpPr>
          <p:cNvPr id="5" name="TextBox 4"/>
          <p:cNvSpPr txBox="1"/>
          <p:nvPr/>
        </p:nvSpPr>
        <p:spPr>
          <a:xfrm>
            <a:off x="-687013" y="1259468"/>
            <a:ext cx="7761515" cy="461665"/>
          </a:xfrm>
          <a:prstGeom prst="rect">
            <a:avLst/>
          </a:prstGeom>
          <a:noFill/>
        </p:spPr>
        <p:txBody>
          <a:bodyPr wrap="square" rtlCol="0">
            <a:spAutoFit/>
          </a:bodyPr>
          <a:lstStyle/>
          <a:p>
            <a:pPr algn="ctr"/>
            <a:r>
              <a:rPr lang="en-US" dirty="0"/>
              <a:t>Step 1: Identify the null (H</a:t>
            </a:r>
            <a:r>
              <a:rPr lang="en-US" baseline="-25000" dirty="0"/>
              <a:t>0</a:t>
            </a:r>
            <a:r>
              <a:rPr lang="en-US" dirty="0"/>
              <a:t>) and alternative (H</a:t>
            </a:r>
            <a:r>
              <a:rPr lang="en-US" baseline="-25000" dirty="0"/>
              <a:t>a</a:t>
            </a:r>
            <a:r>
              <a:rPr lang="en-US" dirty="0"/>
              <a:t>) hypothesis.</a:t>
            </a:r>
            <a:r>
              <a:rPr lang="en-US" sz="2400" dirty="0"/>
              <a:t> </a:t>
            </a:r>
          </a:p>
        </p:txBody>
      </p:sp>
      <p:sp>
        <p:nvSpPr>
          <p:cNvPr id="10" name="TextBox 9"/>
          <p:cNvSpPr txBox="1"/>
          <p:nvPr/>
        </p:nvSpPr>
        <p:spPr>
          <a:xfrm>
            <a:off x="262045" y="1731877"/>
            <a:ext cx="8823148" cy="369332"/>
          </a:xfrm>
          <a:prstGeom prst="rect">
            <a:avLst/>
          </a:prstGeom>
          <a:noFill/>
        </p:spPr>
        <p:txBody>
          <a:bodyPr wrap="square" rtlCol="0">
            <a:spAutoFit/>
          </a:bodyPr>
          <a:lstStyle/>
          <a:p>
            <a:r>
              <a:rPr lang="en-US" dirty="0"/>
              <a:t>Step 2: Draw and Shade and Find the Critical Value.</a:t>
            </a:r>
          </a:p>
        </p:txBody>
      </p:sp>
      <p:sp>
        <p:nvSpPr>
          <p:cNvPr id="21" name="TextBox 20"/>
          <p:cNvSpPr txBox="1"/>
          <p:nvPr/>
        </p:nvSpPr>
        <p:spPr>
          <a:xfrm>
            <a:off x="262045" y="3638869"/>
            <a:ext cx="8823148" cy="369332"/>
          </a:xfrm>
          <a:prstGeom prst="rect">
            <a:avLst/>
          </a:prstGeom>
          <a:noFill/>
        </p:spPr>
        <p:txBody>
          <a:bodyPr wrap="square" rtlCol="0">
            <a:spAutoFit/>
          </a:bodyPr>
          <a:lstStyle/>
          <a:p>
            <a:r>
              <a:rPr lang="en-US" dirty="0"/>
              <a:t>Step 3: Find the test statistic. (The t value for the data.)</a:t>
            </a:r>
          </a:p>
        </p:txBody>
      </p:sp>
      <p:sp>
        <p:nvSpPr>
          <p:cNvPr id="15" name="TextBox 14"/>
          <p:cNvSpPr txBox="1"/>
          <p:nvPr/>
        </p:nvSpPr>
        <p:spPr>
          <a:xfrm>
            <a:off x="261519" y="3978471"/>
            <a:ext cx="8779606" cy="369332"/>
          </a:xfrm>
          <a:prstGeom prst="rect">
            <a:avLst/>
          </a:prstGeom>
          <a:noFill/>
        </p:spPr>
        <p:txBody>
          <a:bodyPr wrap="square" rtlCol="0">
            <a:spAutoFit/>
          </a:bodyPr>
          <a:lstStyle/>
          <a:p>
            <a:r>
              <a:rPr lang="en-US" dirty="0"/>
              <a:t>Step 4: Find the p-value: P-value 0.0054 &lt; 0.01</a:t>
            </a:r>
          </a:p>
        </p:txBody>
      </p:sp>
      <p:sp>
        <p:nvSpPr>
          <p:cNvPr id="12" name="TextBox 11"/>
          <p:cNvSpPr txBox="1"/>
          <p:nvPr/>
        </p:nvSpPr>
        <p:spPr>
          <a:xfrm>
            <a:off x="255470" y="4295938"/>
            <a:ext cx="8779606" cy="369332"/>
          </a:xfrm>
          <a:prstGeom prst="rect">
            <a:avLst/>
          </a:prstGeom>
          <a:noFill/>
        </p:spPr>
        <p:txBody>
          <a:bodyPr wrap="square" rtlCol="0">
            <a:spAutoFit/>
          </a:bodyPr>
          <a:lstStyle/>
          <a:p>
            <a:r>
              <a:rPr lang="en-US" dirty="0"/>
              <a:t>Step 5: REJECT H</a:t>
            </a:r>
            <a:r>
              <a:rPr lang="en-US" baseline="-25000" dirty="0"/>
              <a:t>0</a:t>
            </a:r>
            <a:r>
              <a:rPr lang="en-US" dirty="0"/>
              <a:t>  </a:t>
            </a:r>
          </a:p>
        </p:txBody>
      </p:sp>
      <p:sp>
        <p:nvSpPr>
          <p:cNvPr id="13" name="TextBox 12"/>
          <p:cNvSpPr txBox="1"/>
          <p:nvPr/>
        </p:nvSpPr>
        <p:spPr>
          <a:xfrm>
            <a:off x="57476" y="4568000"/>
            <a:ext cx="9086524" cy="1815882"/>
          </a:xfrm>
          <a:prstGeom prst="rect">
            <a:avLst/>
          </a:prstGeom>
          <a:noFill/>
        </p:spPr>
        <p:txBody>
          <a:bodyPr wrap="square" rtlCol="0">
            <a:spAutoFit/>
          </a:bodyPr>
          <a:lstStyle/>
          <a:p>
            <a:r>
              <a:rPr lang="en-US" sz="1600" dirty="0"/>
              <a:t>Step 6:  There is sufficient evidence to suggest that those who receive the Intrinsic treatment have a different mean score than those who receive the Extrinsic treatment (</a:t>
            </a:r>
            <a:r>
              <a:rPr lang="en-US" sz="1600" dirty="0">
                <a:solidFill>
                  <a:srgbClr val="FF0000"/>
                </a:solidFill>
              </a:rPr>
              <a:t>p-value = 0.0054 from a t-test</a:t>
            </a:r>
            <a:r>
              <a:rPr lang="en-US" sz="1600" dirty="0"/>
              <a:t>). We can also claim that the mean intrinsic score is greater than the extrinsic one. (The burden of rejecting the null hypothesis for a one-tailed test is less than a two-tailed test, given the test is in the relevant direction.) </a:t>
            </a:r>
            <a:r>
              <a:rPr lang="en-US" sz="1600" dirty="0">
                <a:solidFill>
                  <a:srgbClr val="FF0000"/>
                </a:solidFill>
              </a:rPr>
              <a:t>A 99% confidence interval for this difference is (0.3347, 7.95).</a:t>
            </a:r>
            <a:r>
              <a:rPr lang="en-US" sz="1600" dirty="0"/>
              <a:t> Since this was a randomized experiment, we can conclude that the Intrinsic treatment caused this difference.  However, since the study was of volunteers (sampling bias), this inference can only be generalized to the 47 participants.</a:t>
            </a:r>
          </a:p>
        </p:txBody>
      </p:sp>
      <mc:AlternateContent xmlns:mc="http://schemas.openxmlformats.org/markup-compatibility/2006" xmlns:a14="http://schemas.microsoft.com/office/drawing/2010/main">
        <mc:Choice Requires="a14">
          <p:sp>
            <p:nvSpPr>
              <p:cNvPr id="14" name="TextBox 13"/>
              <p:cNvSpPr txBox="1"/>
              <p:nvPr/>
            </p:nvSpPr>
            <p:spPr>
              <a:xfrm>
                <a:off x="6297526" y="1357977"/>
                <a:ext cx="1480213" cy="633635"/>
              </a:xfrm>
              <a:prstGeom prst="rect">
                <a:avLst/>
              </a:prstGeom>
              <a:noFill/>
            </p:spPr>
            <p:txBody>
              <a:bodyPr wrap="none" rtlCol="0">
                <a:spAutoFit/>
              </a:bodyPr>
              <a:lstStyle/>
              <a:p>
                <a:r>
                  <a:rPr lang="en-US" sz="1600" dirty="0"/>
                  <a:t>H</a:t>
                </a:r>
                <a:r>
                  <a:rPr lang="en-US" sz="1600" baseline="-25000" dirty="0"/>
                  <a:t>0</a:t>
                </a:r>
                <a:r>
                  <a:rPr lang="en-US" sz="1600" dirty="0"/>
                  <a:t>: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t>
                </a:r>
                <a:r>
                  <a:rPr lang="en-US" sz="1600" baseline="-25000" dirty="0"/>
                  <a:t>a</a:t>
                </a:r>
                <a:r>
                  <a:rPr lang="en-US" sz="1600" dirty="0"/>
                  <a:t>: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xmlns="">
          <p:sp>
            <p:nvSpPr>
              <p:cNvPr id="14" name="TextBox 13"/>
              <p:cNvSpPr txBox="1">
                <a:spLocks noRot="1" noChangeAspect="1" noMove="1" noResize="1" noEditPoints="1" noAdjustHandles="1" noChangeArrowheads="1" noChangeShapeType="1" noTextEdit="1"/>
              </p:cNvSpPr>
              <p:nvPr/>
            </p:nvSpPr>
            <p:spPr>
              <a:xfrm>
                <a:off x="6297526" y="1357977"/>
                <a:ext cx="1480213" cy="633635"/>
              </a:xfrm>
              <a:prstGeom prst="rect">
                <a:avLst/>
              </a:prstGeom>
              <a:blipFill>
                <a:blip r:embed="rId2"/>
                <a:stretch>
                  <a:fillRect l="-2058" r="-1235" b="-11538"/>
                </a:stretch>
              </a:blipFill>
            </p:spPr>
            <p:txBody>
              <a:bodyPr/>
              <a:lstStyle/>
              <a:p>
                <a:r>
                  <a:rPr lang="en-US">
                    <a:noFill/>
                  </a:rPr>
                  <a:t> </a:t>
                </a:r>
              </a:p>
            </p:txBody>
          </p:sp>
        </mc:Fallback>
      </mc:AlternateContent>
      <p:pic>
        <p:nvPicPr>
          <p:cNvPr id="16" name="Picture 15"/>
          <p:cNvPicPr>
            <a:picLocks noChangeAspect="1"/>
          </p:cNvPicPr>
          <p:nvPr/>
        </p:nvPicPr>
        <p:blipFill>
          <a:blip r:embed="rId3"/>
          <a:stretch>
            <a:fillRect/>
          </a:stretch>
        </p:blipFill>
        <p:spPr>
          <a:xfrm>
            <a:off x="1596103" y="2030637"/>
            <a:ext cx="4995577" cy="1669961"/>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7158852" y="3543066"/>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xmlns="">
          <p:sp>
            <p:nvSpPr>
              <p:cNvPr id="17" name="Rectangle 16"/>
              <p:cNvSpPr>
                <a:spLocks noRot="1" noChangeAspect="1" noMove="1" noResize="1" noEditPoints="1" noAdjustHandles="1" noChangeArrowheads="1" noChangeShapeType="1" noTextEdit="1"/>
              </p:cNvSpPr>
              <p:nvPr/>
            </p:nvSpPr>
            <p:spPr>
              <a:xfrm>
                <a:off x="7158852" y="3543066"/>
                <a:ext cx="1654171" cy="625492"/>
              </a:xfrm>
              <a:prstGeom prst="rect">
                <a:avLst/>
              </a:prstGeom>
              <a:blipFill rotWithShape="0">
                <a:blip r:embed="rId4"/>
                <a:stretch>
                  <a:fillRect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9137" y="5441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s</a:t>
                </a:r>
                <a:r>
                  <a:rPr lang="en-US" baseline="-25000" dirty="0"/>
                  <a:t>E</a:t>
                </a:r>
                <a:r>
                  <a:rPr lang="en-US" dirty="0"/>
                  <a:t>= 5.25 points. </a:t>
                </a:r>
              </a:p>
            </p:txBody>
          </p:sp>
        </mc:Choice>
        <mc:Fallback xmlns="">
          <p:sp>
            <p:nvSpPr>
              <p:cNvPr id="19" name="TextBox 18"/>
              <p:cNvSpPr txBox="1">
                <a:spLocks noRot="1" noChangeAspect="1" noMove="1" noResize="1" noEditPoints="1" noAdjustHandles="1" noChangeArrowheads="1" noChangeShapeType="1" noTextEdit="1"/>
              </p:cNvSpPr>
              <p:nvPr/>
            </p:nvSpPr>
            <p:spPr>
              <a:xfrm>
                <a:off x="89137" y="544144"/>
                <a:ext cx="8945939" cy="923330"/>
              </a:xfrm>
              <a:prstGeom prst="rect">
                <a:avLst/>
              </a:prstGeom>
              <a:blipFill>
                <a:blip r:embed="rId5"/>
                <a:stretch>
                  <a:fillRect l="-613" t="-3289" r="-1704" b="-9211"/>
                </a:stretch>
              </a:blipFill>
            </p:spPr>
            <p:txBody>
              <a:bodyPr/>
              <a:lstStyle/>
              <a:p>
                <a:r>
                  <a:rPr lang="en-US">
                    <a:noFill/>
                  </a:rPr>
                  <a:t> </a:t>
                </a:r>
              </a:p>
            </p:txBody>
          </p:sp>
        </mc:Fallback>
      </mc:AlternateContent>
    </p:spTree>
    <p:extLst>
      <p:ext uri="{BB962C8B-B14F-4D97-AF65-F5344CB8AC3E}">
        <p14:creationId xmlns:p14="http://schemas.microsoft.com/office/powerpoint/2010/main" val="2794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23</a:t>
            </a:fld>
            <a:endParaRPr lang="en-US" altLang="en-US" dirty="0"/>
          </a:p>
        </p:txBody>
      </p:sp>
      <p:sp>
        <p:nvSpPr>
          <p:cNvPr id="5" name="Rectangle 4"/>
          <p:cNvSpPr/>
          <p:nvPr/>
        </p:nvSpPr>
        <p:spPr>
          <a:xfrm>
            <a:off x="822960" y="1832042"/>
            <a:ext cx="6789616" cy="2523768"/>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3683726" y="3335095"/>
            <a:ext cx="5188730" cy="2446116"/>
          </a:xfrm>
          <a:prstGeom prst="rect">
            <a:avLst/>
          </a:prstGeom>
        </p:spPr>
      </p:pic>
      <p:sp>
        <p:nvSpPr>
          <p:cNvPr id="8" name="TextBox 7"/>
          <p:cNvSpPr txBox="1"/>
          <p:nvPr/>
        </p:nvSpPr>
        <p:spPr>
          <a:xfrm>
            <a:off x="7343849" y="5107989"/>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973323" y="4134054"/>
            <a:ext cx="1178806"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a:stretch>
            <a:fillRect/>
          </a:stretch>
        </p:blipFill>
        <p:spPr>
          <a:xfrm>
            <a:off x="193602" y="4832241"/>
            <a:ext cx="4401258" cy="1026622"/>
          </a:xfrm>
          <a:prstGeom prst="rect">
            <a:avLst/>
          </a:prstGeom>
        </p:spPr>
      </p:pic>
    </p:spTree>
    <p:extLst>
      <p:ext uri="{BB962C8B-B14F-4D97-AF65-F5344CB8AC3E}">
        <p14:creationId xmlns:p14="http://schemas.microsoft.com/office/powerpoint/2010/main" val="146182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A3390-A9D9-4A28-B894-4965A117C03C}"/>
              </a:ext>
            </a:extLst>
          </p:cNvPr>
          <p:cNvPicPr>
            <a:picLocks noChangeAspect="1"/>
          </p:cNvPicPr>
          <p:nvPr/>
        </p:nvPicPr>
        <p:blipFill>
          <a:blip r:embed="rId2"/>
          <a:stretch>
            <a:fillRect/>
          </a:stretch>
        </p:blipFill>
        <p:spPr>
          <a:xfrm>
            <a:off x="1206210" y="3156365"/>
            <a:ext cx="6438900" cy="2105025"/>
          </a:xfrm>
          <a:prstGeom prst="rect">
            <a:avLst/>
          </a:prstGeom>
        </p:spPr>
      </p:pic>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24</a:t>
            </a:fld>
            <a:endParaRPr lang="en-US" altLang="en-US" dirty="0"/>
          </a:p>
        </p:txBody>
      </p:sp>
      <p:sp>
        <p:nvSpPr>
          <p:cNvPr id="5" name="Rectangle 4"/>
          <p:cNvSpPr/>
          <p:nvPr/>
        </p:nvSpPr>
        <p:spPr>
          <a:xfrm>
            <a:off x="822960" y="1832042"/>
            <a:ext cx="6789616" cy="1415772"/>
          </a:xfrm>
          <a:prstGeom prst="rect">
            <a:avLst/>
          </a:prstGeom>
        </p:spPr>
        <p:txBody>
          <a:bodyPr wrap="none">
            <a:spAutoFit/>
          </a:bodyPr>
          <a:lstStyle/>
          <a:p>
            <a:r>
              <a:rPr lang="en-US" sz="3200" b="1" dirty="0">
                <a:solidFill>
                  <a:srgbClr val="FF0000"/>
                </a:solidFill>
              </a:rPr>
              <a:t>Step 4: Find the p-value: P-value &lt; 0.01</a:t>
            </a:r>
          </a:p>
          <a:p>
            <a:endParaRPr lang="en-US" dirty="0">
              <a:solidFill>
                <a:srgbClr val="FF0000"/>
              </a:solidFill>
            </a:endParaRPr>
          </a:p>
          <a:p>
            <a:r>
              <a:rPr lang="en-US" dirty="0">
                <a:solidFill>
                  <a:srgbClr val="FF0000"/>
                </a:solidFill>
              </a:rPr>
              <a:t>Using R:</a:t>
            </a:r>
          </a:p>
          <a:p>
            <a:endParaRPr lang="en-US" dirty="0">
              <a:solidFill>
                <a:srgbClr val="FF0000"/>
              </a:solidFill>
            </a:endParaRPr>
          </a:p>
        </p:txBody>
      </p:sp>
      <p:sp>
        <p:nvSpPr>
          <p:cNvPr id="8" name="TextBox 7"/>
          <p:cNvSpPr txBox="1"/>
          <p:nvPr/>
        </p:nvSpPr>
        <p:spPr>
          <a:xfrm>
            <a:off x="3566021" y="3984171"/>
            <a:ext cx="828697" cy="224706"/>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1206210" y="4508599"/>
            <a:ext cx="1658288" cy="15821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726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to t-test code Creativity</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25</a:t>
            </a:fld>
            <a:endParaRPr lang="en-US" altLang="en-US" dirty="0"/>
          </a:p>
        </p:txBody>
      </p:sp>
    </p:spTree>
    <p:extLst>
      <p:ext uri="{BB962C8B-B14F-4D97-AF65-F5344CB8AC3E}">
        <p14:creationId xmlns:p14="http://schemas.microsoft.com/office/powerpoint/2010/main" val="2185466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COMPARE WITH RANDOMIZATION (PERMUTATION) TEST</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2171" r="16775"/>
          <a:stretch/>
        </p:blipFill>
        <p:spPr>
          <a:xfrm>
            <a:off x="387290" y="1870605"/>
            <a:ext cx="2123495" cy="3478013"/>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954455" y="1794516"/>
                <a:ext cx="1953202" cy="258532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a:p>
                <a:r>
                  <a:rPr lang="en-US" dirty="0"/>
                  <a:t>P-value = 8/1000           </a:t>
                </a:r>
              </a:p>
              <a:p>
                <a:r>
                  <a:rPr lang="en-US" dirty="0"/>
                  <a:t>              = 0.008</a:t>
                </a:r>
              </a:p>
            </p:txBody>
          </p:sp>
        </mc:Choice>
        <mc:Fallback xmlns="">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18300" y="2433874"/>
            <a:ext cx="1697426" cy="1477328"/>
          </a:xfrm>
          <a:prstGeom prst="rect">
            <a:avLst/>
          </a:prstGeom>
          <a:noFill/>
        </p:spPr>
        <p:txBody>
          <a:bodyPr wrap="square" rtlCol="0">
            <a:spAutoFit/>
          </a:bodyPr>
          <a:lstStyle/>
          <a:p>
            <a:pPr algn="ctr"/>
            <a:r>
              <a:rPr lang="en-US" dirty="0"/>
              <a:t>1000 different groupings (relabelings) </a:t>
            </a:r>
          </a:p>
          <a:p>
            <a:pPr algn="ctr"/>
            <a:endParaRPr lang="en-US" dirty="0"/>
          </a:p>
          <a:p>
            <a:pPr algn="ctr"/>
            <a:endParaRPr lang="en-US" dirty="0"/>
          </a:p>
        </p:txBody>
      </p:sp>
      <p:sp>
        <p:nvSpPr>
          <p:cNvPr id="13" name="TextBox 12"/>
          <p:cNvSpPr txBox="1"/>
          <p:nvPr/>
        </p:nvSpPr>
        <p:spPr>
          <a:xfrm>
            <a:off x="177655" y="5376509"/>
            <a:ext cx="8784098" cy="1015663"/>
          </a:xfrm>
          <a:prstGeom prst="rect">
            <a:avLst/>
          </a:prstGeom>
          <a:noFill/>
        </p:spPr>
        <p:txBody>
          <a:bodyPr wrap="square" rtlCol="0">
            <a:spAutoFit/>
          </a:bodyPr>
          <a:lstStyle/>
          <a:p>
            <a:r>
              <a:rPr lang="en-US" sz="1200" dirty="0"/>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r>
              <a:rPr lang="en-US" sz="1200" dirty="0"/>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xmlns:a14="http://schemas.microsoft.com/office/drawing/2010/main">
          <mc:Choice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6"/>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id="{6A777F28-970E-427A-98D1-CA0C96899443}"/>
              </a:ext>
            </a:extLst>
          </p:cNvPr>
          <p:cNvGraphicFramePr>
            <a:graphicFrameLocks noGrp="1"/>
          </p:cNvGraphicFramePr>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val="4191927114"/>
                    </a:ext>
                  </a:extLst>
                </a:gridCol>
                <a:gridCol w="468843">
                  <a:extLst>
                    <a:ext uri="{9D8B030D-6E8A-4147-A177-3AD203B41FA5}">
                      <a16:colId xmlns:a16="http://schemas.microsoft.com/office/drawing/2014/main" val="1553062055"/>
                    </a:ext>
                  </a:extLst>
                </a:gridCol>
                <a:gridCol w="468843">
                  <a:extLst>
                    <a:ext uri="{9D8B030D-6E8A-4147-A177-3AD203B41FA5}">
                      <a16:colId xmlns:a16="http://schemas.microsoft.com/office/drawing/2014/main" val="2029518455"/>
                    </a:ext>
                  </a:extLst>
                </a:gridCol>
                <a:gridCol w="468843">
                  <a:extLst>
                    <a:ext uri="{9D8B030D-6E8A-4147-A177-3AD203B41FA5}">
                      <a16:colId xmlns:a16="http://schemas.microsoft.com/office/drawing/2014/main" val="2610139692"/>
                    </a:ext>
                  </a:extLst>
                </a:gridCol>
                <a:gridCol w="468843">
                  <a:extLst>
                    <a:ext uri="{9D8B030D-6E8A-4147-A177-3AD203B41FA5}">
                      <a16:colId xmlns:a16="http://schemas.microsoft.com/office/drawing/2014/main" val="2317417545"/>
                    </a:ext>
                  </a:extLst>
                </a:gridCol>
                <a:gridCol w="468843">
                  <a:extLst>
                    <a:ext uri="{9D8B030D-6E8A-4147-A177-3AD203B41FA5}">
                      <a16:colId xmlns:a16="http://schemas.microsoft.com/office/drawing/2014/main" val="2506100888"/>
                    </a:ext>
                  </a:extLst>
                </a:gridCol>
                <a:gridCol w="468843">
                  <a:extLst>
                    <a:ext uri="{9D8B030D-6E8A-4147-A177-3AD203B41FA5}">
                      <a16:colId xmlns:a16="http://schemas.microsoft.com/office/drawing/2014/main" val="2487611535"/>
                    </a:ext>
                  </a:extLst>
                </a:gridCol>
                <a:gridCol w="468843">
                  <a:extLst>
                    <a:ext uri="{9D8B030D-6E8A-4147-A177-3AD203B41FA5}">
                      <a16:colId xmlns:a16="http://schemas.microsoft.com/office/drawing/2014/main" val="2827583647"/>
                    </a:ext>
                  </a:extLst>
                </a:gridCol>
                <a:gridCol w="468843">
                  <a:extLst>
                    <a:ext uri="{9D8B030D-6E8A-4147-A177-3AD203B41FA5}">
                      <a16:colId xmlns:a16="http://schemas.microsoft.com/office/drawing/2014/main" val="3294642459"/>
                    </a:ext>
                  </a:extLst>
                </a:gridCol>
                <a:gridCol w="468843">
                  <a:extLst>
                    <a:ext uri="{9D8B030D-6E8A-4147-A177-3AD203B41FA5}">
                      <a16:colId xmlns:a16="http://schemas.microsoft.com/office/drawing/2014/main" val="994415506"/>
                    </a:ext>
                  </a:extLst>
                </a:gridCol>
                <a:gridCol w="468843">
                  <a:extLst>
                    <a:ext uri="{9D8B030D-6E8A-4147-A177-3AD203B41FA5}">
                      <a16:colId xmlns:a16="http://schemas.microsoft.com/office/drawing/2014/main" val="2274080700"/>
                    </a:ext>
                  </a:extLst>
                </a:gridCol>
                <a:gridCol w="468843">
                  <a:extLst>
                    <a:ext uri="{9D8B030D-6E8A-4147-A177-3AD203B41FA5}">
                      <a16:colId xmlns:a16="http://schemas.microsoft.com/office/drawing/2014/main" val="3211500598"/>
                    </a:ext>
                  </a:extLst>
                </a:gridCol>
                <a:gridCol w="468843">
                  <a:extLst>
                    <a:ext uri="{9D8B030D-6E8A-4147-A177-3AD203B41FA5}">
                      <a16:colId xmlns:a16="http://schemas.microsoft.com/office/drawing/2014/main" val="3893925110"/>
                    </a:ext>
                  </a:extLst>
                </a:gridCol>
              </a:tblGrid>
              <a:tr h="201638">
                <a:tc>
                  <a:txBody>
                    <a:bodyPr/>
                    <a:lstStyle/>
                    <a:p>
                      <a:pPr algn="r" fontAlgn="t"/>
                      <a:r>
                        <a:rPr lang="en-US" sz="400" b="1" i="0" dirty="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val="3887241976"/>
                  </a:ext>
                </a:extLst>
              </a:tr>
              <a:tr h="89746">
                <a:tc>
                  <a:txBody>
                    <a:bodyPr/>
                    <a:lstStyle/>
                    <a:p>
                      <a:pPr algn="r" fontAlgn="t"/>
                      <a:r>
                        <a:rPr lang="en-US" sz="400" b="1" i="0" dirty="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396356"/>
                  </a:ext>
                </a:extLst>
              </a:tr>
              <a:tr h="89746">
                <a:tc>
                  <a:txBody>
                    <a:bodyPr/>
                    <a:lstStyle/>
                    <a:p>
                      <a:pPr algn="r" fontAlgn="t"/>
                      <a:r>
                        <a:rPr lang="en-US" sz="400" b="1" i="0" dirty="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3304942309"/>
                  </a:ext>
                </a:extLst>
              </a:tr>
              <a:tr h="89746">
                <a:tc>
                  <a:txBody>
                    <a:bodyPr/>
                    <a:lstStyle/>
                    <a:p>
                      <a:pPr algn="r" fontAlgn="t"/>
                      <a:r>
                        <a:rPr lang="en-US" sz="400" b="1" i="0" dirty="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242011884"/>
                  </a:ext>
                </a:extLst>
              </a:tr>
              <a:tr h="89746">
                <a:tc>
                  <a:txBody>
                    <a:bodyPr/>
                    <a:lstStyle/>
                    <a:p>
                      <a:pPr algn="r" fontAlgn="t"/>
                      <a:r>
                        <a:rPr lang="en-US" sz="400" b="1" i="0" dirty="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1481434950"/>
                  </a:ext>
                </a:extLst>
              </a:tr>
              <a:tr h="89746">
                <a:tc>
                  <a:txBody>
                    <a:bodyPr/>
                    <a:lstStyle/>
                    <a:p>
                      <a:pPr algn="r" fontAlgn="t"/>
                      <a:r>
                        <a:rPr lang="en-US" sz="400" b="1" i="0" dirty="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2552476582"/>
                  </a:ext>
                </a:extLst>
              </a:tr>
              <a:tr h="89746">
                <a:tc>
                  <a:txBody>
                    <a:bodyPr/>
                    <a:lstStyle/>
                    <a:p>
                      <a:pPr algn="r" fontAlgn="t"/>
                      <a:r>
                        <a:rPr lang="en-US" sz="400" b="1" i="0" dirty="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4237698156"/>
                  </a:ext>
                </a:extLst>
              </a:tr>
              <a:tr h="89746">
                <a:tc>
                  <a:txBody>
                    <a:bodyPr/>
                    <a:lstStyle/>
                    <a:p>
                      <a:pPr algn="r" fontAlgn="t"/>
                      <a:r>
                        <a:rPr lang="en-US" sz="400" b="1" i="0" dirty="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726207768"/>
                  </a:ext>
                </a:extLst>
              </a:tr>
              <a:tr h="89746">
                <a:tc>
                  <a:txBody>
                    <a:bodyPr/>
                    <a:lstStyle/>
                    <a:p>
                      <a:pPr algn="r" fontAlgn="t"/>
                      <a:r>
                        <a:rPr lang="en-US" sz="400" b="1" i="0" dirty="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val="623216107"/>
                  </a:ext>
                </a:extLst>
              </a:tr>
            </a:tbl>
          </a:graphicData>
        </a:graphic>
      </p:graphicFrame>
    </p:spTree>
    <p:extLst>
      <p:ext uri="{BB962C8B-B14F-4D97-AF65-F5344CB8AC3E}">
        <p14:creationId xmlns:p14="http://schemas.microsoft.com/office/powerpoint/2010/main" val="137702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732006" y="2241866"/>
                <a:ext cx="7543800" cy="1450757"/>
              </a:xfrm>
            </p:spPr>
            <p:txBody>
              <a:bodyPr/>
              <a:lstStyle/>
              <a:p>
                <a:pPr algn="ctr"/>
                <a:r>
                  <a:rPr lang="en-US" dirty="0"/>
                  <a:t>Question 3</a:t>
                </a:r>
                <a:br>
                  <a:rPr lang="en-US" dirty="0"/>
                </a:br>
                <a:r>
                  <a:rPr lang="en-US" dirty="0"/>
                  <a:t>(</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32006" y="2241866"/>
                <a:ext cx="7543800" cy="1450757"/>
              </a:xfrm>
              <a:blipFill>
                <a:blip r:embed="rId2"/>
                <a:stretch>
                  <a:fillRect t="-8696" b="-226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27</a:t>
            </a:fld>
            <a:endParaRPr lang="en-US" altLang="en-US" dirty="0"/>
          </a:p>
        </p:txBody>
      </p:sp>
    </p:spTree>
    <p:extLst>
      <p:ext uri="{BB962C8B-B14F-4D97-AF65-F5344CB8AC3E}">
        <p14:creationId xmlns:p14="http://schemas.microsoft.com/office/powerpoint/2010/main" val="3541236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62A0-A325-2C4E-8FB2-6D4EBE8723A9}"/>
              </a:ext>
            </a:extLst>
          </p:cNvPr>
          <p:cNvSpPr>
            <a:spLocks noGrp="1"/>
          </p:cNvSpPr>
          <p:nvPr>
            <p:ph type="title"/>
          </p:nvPr>
        </p:nvSpPr>
        <p:spPr/>
        <p:txBody>
          <a:bodyPr/>
          <a:lstStyle/>
          <a:p>
            <a:r>
              <a:rPr lang="en-US" dirty="0"/>
              <a:t>From The Homework!  (Q 3)</a:t>
            </a:r>
          </a:p>
        </p:txBody>
      </p:sp>
      <p:sp>
        <p:nvSpPr>
          <p:cNvPr id="4" name="Slide Number Placeholder 3">
            <a:extLst>
              <a:ext uri="{FF2B5EF4-FFF2-40B4-BE49-F238E27FC236}">
                <a16:creationId xmlns:a16="http://schemas.microsoft.com/office/drawing/2014/main" id="{6D562A6A-2FAC-B041-B3E1-4592AF8A2115}"/>
              </a:ext>
            </a:extLst>
          </p:cNvPr>
          <p:cNvSpPr>
            <a:spLocks noGrp="1"/>
          </p:cNvSpPr>
          <p:nvPr>
            <p:ph type="sldNum" sz="quarter" idx="12"/>
          </p:nvPr>
        </p:nvSpPr>
        <p:spPr/>
        <p:txBody>
          <a:bodyPr/>
          <a:lstStyle/>
          <a:p>
            <a:pPr>
              <a:defRPr/>
            </a:pPr>
            <a:fld id="{85BC5B7D-D6B0-4550-9BAF-D21F2647AC79}" type="slidenum">
              <a:rPr lang="en-US" altLang="en-US" smtClean="0"/>
              <a:pPr>
                <a:defRPr/>
              </a:pPr>
              <a:t>28</a:t>
            </a:fld>
            <a:endParaRPr lang="en-US" altLang="en-US" dirty="0"/>
          </a:p>
        </p:txBody>
      </p:sp>
      <p:pic>
        <p:nvPicPr>
          <p:cNvPr id="6" name="Picture 5">
            <a:extLst>
              <a:ext uri="{FF2B5EF4-FFF2-40B4-BE49-F238E27FC236}">
                <a16:creationId xmlns:a16="http://schemas.microsoft.com/office/drawing/2014/main" id="{86D7A612-512A-0146-869B-B77F29EBDFCB}"/>
              </a:ext>
            </a:extLst>
          </p:cNvPr>
          <p:cNvPicPr>
            <a:picLocks noChangeAspect="1"/>
          </p:cNvPicPr>
          <p:nvPr/>
        </p:nvPicPr>
        <p:blipFill>
          <a:blip r:embed="rId2"/>
          <a:stretch>
            <a:fillRect/>
          </a:stretch>
        </p:blipFill>
        <p:spPr>
          <a:xfrm>
            <a:off x="1309062" y="1841289"/>
            <a:ext cx="6525876" cy="4435061"/>
          </a:xfrm>
          <a:prstGeom prst="rect">
            <a:avLst/>
          </a:prstGeom>
        </p:spPr>
      </p:pic>
    </p:spTree>
    <p:extLst>
      <p:ext uri="{BB962C8B-B14F-4D97-AF65-F5344CB8AC3E}">
        <p14:creationId xmlns:p14="http://schemas.microsoft.com/office/powerpoint/2010/main" val="2202824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D640-957D-0445-8334-B62FDB2E79EE}"/>
              </a:ext>
            </a:extLst>
          </p:cNvPr>
          <p:cNvSpPr>
            <a:spLocks noGrp="1"/>
          </p:cNvSpPr>
          <p:nvPr>
            <p:ph type="title"/>
          </p:nvPr>
        </p:nvSpPr>
        <p:spPr/>
        <p:txBody>
          <a:bodyPr/>
          <a:lstStyle/>
          <a:p>
            <a:r>
              <a:rPr lang="en-US" dirty="0"/>
              <a:t>Hypothesis test:</a:t>
            </a:r>
          </a:p>
        </p:txBody>
      </p:sp>
      <p:sp>
        <p:nvSpPr>
          <p:cNvPr id="3" name="Content Placeholder 2">
            <a:extLst>
              <a:ext uri="{FF2B5EF4-FFF2-40B4-BE49-F238E27FC236}">
                <a16:creationId xmlns:a16="http://schemas.microsoft.com/office/drawing/2014/main" id="{31F362B9-ACBC-0E44-9730-90906A116416}"/>
              </a:ext>
            </a:extLst>
          </p:cNvPr>
          <p:cNvSpPr>
            <a:spLocks noGrp="1"/>
          </p:cNvSpPr>
          <p:nvPr>
            <p:ph idx="1"/>
          </p:nvPr>
        </p:nvSpPr>
        <p:spPr/>
        <p:txBody>
          <a:bodyPr>
            <a:normAutofit fontScale="92500" lnSpcReduction="10000"/>
          </a:bodyPr>
          <a:lstStyle/>
          <a:p>
            <a:r>
              <a:rPr lang="en-US" dirty="0"/>
              <a:t>1. H0: The mean amount of cash is the same between schools</a:t>
            </a:r>
          </a:p>
          <a:p>
            <a:r>
              <a:rPr lang="en-US" dirty="0"/>
              <a:t>    HA: The mean amount of cash differs between schools</a:t>
            </a:r>
          </a:p>
          <a:p>
            <a:r>
              <a:rPr lang="en-US" dirty="0"/>
              <a:t>2. n1=16,n2=14, sd1=304.2678,sd2=36.71931</a:t>
            </a:r>
          </a:p>
          <a:p>
            <a:r>
              <a:rPr lang="en-US" dirty="0"/>
              <a:t>3. Test statistic: 1.4945</a:t>
            </a:r>
          </a:p>
          <a:p>
            <a:r>
              <a:rPr lang="en-US" dirty="0"/>
              <a:t>4. P-value: 0.1551</a:t>
            </a:r>
          </a:p>
          <a:p>
            <a:r>
              <a:rPr lang="en-US" dirty="0"/>
              <a:t>5. Fail to reject the null</a:t>
            </a:r>
          </a:p>
          <a:p>
            <a:r>
              <a:rPr lang="en-US" dirty="0"/>
              <a:t>6. We don’t have enough evidence to say that the students carry different amounts of cash.</a:t>
            </a:r>
          </a:p>
          <a:p>
            <a:r>
              <a:rPr lang="en-US" dirty="0"/>
              <a:t>B) The p-values are roughly equal 0.1732 and 0.1551, and we can draw the same conclusion.  This could have to do with the samples not being random and using different tests to reach the same conclusion.</a:t>
            </a:r>
          </a:p>
        </p:txBody>
      </p:sp>
      <p:sp>
        <p:nvSpPr>
          <p:cNvPr id="4" name="Slide Number Placeholder 3">
            <a:extLst>
              <a:ext uri="{FF2B5EF4-FFF2-40B4-BE49-F238E27FC236}">
                <a16:creationId xmlns:a16="http://schemas.microsoft.com/office/drawing/2014/main" id="{1525777F-3EC3-8448-8A37-E1C45D375C1C}"/>
              </a:ext>
            </a:extLst>
          </p:cNvPr>
          <p:cNvSpPr>
            <a:spLocks noGrp="1"/>
          </p:cNvSpPr>
          <p:nvPr>
            <p:ph type="sldNum" sz="quarter" idx="12"/>
          </p:nvPr>
        </p:nvSpPr>
        <p:spPr/>
        <p:txBody>
          <a:bodyPr/>
          <a:lstStyle/>
          <a:p>
            <a:pPr>
              <a:defRPr/>
            </a:pPr>
            <a:fld id="{85BC5B7D-D6B0-4550-9BAF-D21F2647AC79}" type="slidenum">
              <a:rPr lang="en-US" altLang="en-US" smtClean="0"/>
              <a:pPr>
                <a:defRPr/>
              </a:pPr>
              <a:t>29</a:t>
            </a:fld>
            <a:endParaRPr lang="en-US" altLang="en-US" dirty="0"/>
          </a:p>
        </p:txBody>
      </p:sp>
    </p:spTree>
    <p:extLst>
      <p:ext uri="{BB962C8B-B14F-4D97-AF65-F5344CB8AC3E}">
        <p14:creationId xmlns:p14="http://schemas.microsoft.com/office/powerpoint/2010/main" val="4030322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Quick Quiz Question (QQQ 1)</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3</a:t>
            </a:fld>
            <a:endParaRPr lang="en-US" altLang="en-US" dirty="0"/>
          </a:p>
        </p:txBody>
      </p:sp>
      <p:pic>
        <p:nvPicPr>
          <p:cNvPr id="5" name="Picture 4">
            <a:extLst>
              <a:ext uri="{FF2B5EF4-FFF2-40B4-BE49-F238E27FC236}">
                <a16:creationId xmlns:a16="http://schemas.microsoft.com/office/drawing/2014/main" id="{BADABD98-5E5C-C04B-B5BA-8E069ECE85F0}"/>
              </a:ext>
            </a:extLst>
          </p:cNvPr>
          <p:cNvPicPr>
            <a:picLocks noChangeAspect="1"/>
          </p:cNvPicPr>
          <p:nvPr/>
        </p:nvPicPr>
        <p:blipFill>
          <a:blip r:embed="rId2"/>
          <a:stretch>
            <a:fillRect/>
          </a:stretch>
        </p:blipFill>
        <p:spPr>
          <a:xfrm>
            <a:off x="438150" y="2317750"/>
            <a:ext cx="8267700" cy="22225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AC2AD973-F040-1146-9647-E6C6F54BF281}"/>
                  </a:ext>
                </a:extLst>
              </p14:cNvPr>
              <p14:cNvContentPartPr/>
              <p14:nvPr/>
            </p14:nvContentPartPr>
            <p14:xfrm>
              <a:off x="651835" y="3646659"/>
              <a:ext cx="1183320" cy="462600"/>
            </p14:xfrm>
          </p:contentPart>
        </mc:Choice>
        <mc:Fallback xmlns="">
          <p:pic>
            <p:nvPicPr>
              <p:cNvPr id="7" name="Ink 6">
                <a:extLst>
                  <a:ext uri="{FF2B5EF4-FFF2-40B4-BE49-F238E27FC236}">
                    <a16:creationId xmlns:a16="http://schemas.microsoft.com/office/drawing/2014/main" id="{AC2AD973-F040-1146-9647-E6C6F54BF281}"/>
                  </a:ext>
                </a:extLst>
              </p:cNvPr>
              <p:cNvPicPr/>
              <p:nvPr/>
            </p:nvPicPr>
            <p:blipFill>
              <a:blip r:embed="rId4"/>
              <a:stretch>
                <a:fillRect/>
              </a:stretch>
            </p:blipFill>
            <p:spPr>
              <a:xfrm>
                <a:off x="643195" y="3638019"/>
                <a:ext cx="1200960" cy="480240"/>
              </a:xfrm>
              <a:prstGeom prst="rect">
                <a:avLst/>
              </a:prstGeom>
            </p:spPr>
          </p:pic>
        </mc:Fallback>
      </mc:AlternateContent>
    </p:spTree>
    <p:extLst>
      <p:ext uri="{BB962C8B-B14F-4D97-AF65-F5344CB8AC3E}">
        <p14:creationId xmlns:p14="http://schemas.microsoft.com/office/powerpoint/2010/main" val="3113509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006" y="2241866"/>
            <a:ext cx="7543800" cy="1450757"/>
          </a:xfrm>
        </p:spPr>
        <p:txBody>
          <a:bodyPr/>
          <a:lstStyle/>
          <a:p>
            <a:pPr algn="ctr"/>
            <a:r>
              <a:rPr lang="en-US" dirty="0"/>
              <a:t>End Question 3</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30</a:t>
            </a:fld>
            <a:endParaRPr lang="en-US" altLang="en-US" dirty="0"/>
          </a:p>
        </p:txBody>
      </p:sp>
    </p:spTree>
    <p:extLst>
      <p:ext uri="{BB962C8B-B14F-4D97-AF65-F5344CB8AC3E}">
        <p14:creationId xmlns:p14="http://schemas.microsoft.com/office/powerpoint/2010/main" val="2524516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E4EC-46EA-1749-AB11-71A4A37A96A9}"/>
              </a:ext>
            </a:extLst>
          </p:cNvPr>
          <p:cNvSpPr>
            <a:spLocks noGrp="1"/>
          </p:cNvSpPr>
          <p:nvPr>
            <p:ph type="title"/>
          </p:nvPr>
        </p:nvSpPr>
        <p:spPr/>
        <p:txBody>
          <a:bodyPr/>
          <a:lstStyle/>
          <a:p>
            <a:r>
              <a:rPr lang="en-US" dirty="0"/>
              <a:t>Question 4!  </a:t>
            </a:r>
            <a:br>
              <a:rPr lang="en-US" dirty="0"/>
            </a:br>
            <a:r>
              <a:rPr lang="en-US" dirty="0"/>
              <a:t>Takeaways and Questions!</a:t>
            </a:r>
          </a:p>
        </p:txBody>
      </p:sp>
      <p:sp>
        <p:nvSpPr>
          <p:cNvPr id="3" name="Content Placeholder 2">
            <a:extLst>
              <a:ext uri="{FF2B5EF4-FFF2-40B4-BE49-F238E27FC236}">
                <a16:creationId xmlns:a16="http://schemas.microsoft.com/office/drawing/2014/main" id="{B8259D69-3D9B-2143-8432-02FE8F471908}"/>
              </a:ext>
            </a:extLst>
          </p:cNvPr>
          <p:cNvSpPr>
            <a:spLocks noGrp="1"/>
          </p:cNvSpPr>
          <p:nvPr>
            <p:ph idx="1"/>
          </p:nvPr>
        </p:nvSpPr>
        <p:spPr/>
        <p:txBody>
          <a:bodyPr/>
          <a:lstStyle/>
          <a:p>
            <a:pPr marL="0" indent="0" algn="ctr">
              <a:buNone/>
            </a:pPr>
            <a:endParaRPr lang="en-US" sz="3200" dirty="0"/>
          </a:p>
          <a:p>
            <a:pPr algn="ctr"/>
            <a:r>
              <a:rPr lang="en-US" sz="3200" dirty="0"/>
              <a:t>Please provide at least 4 takeaways from this unit and any question you had in this unit.</a:t>
            </a:r>
          </a:p>
          <a:p>
            <a:pPr algn="ctr"/>
            <a:r>
              <a:rPr lang="en-US" sz="3200" dirty="0"/>
              <a:t>  </a:t>
            </a:r>
          </a:p>
          <a:p>
            <a:pPr algn="ctr"/>
            <a:r>
              <a:rPr lang="en-US" sz="3200" dirty="0"/>
              <a:t>These will be used to design live session!  </a:t>
            </a:r>
          </a:p>
        </p:txBody>
      </p:sp>
      <p:sp>
        <p:nvSpPr>
          <p:cNvPr id="4" name="Slide Number Placeholder 3">
            <a:extLst>
              <a:ext uri="{FF2B5EF4-FFF2-40B4-BE49-F238E27FC236}">
                <a16:creationId xmlns:a16="http://schemas.microsoft.com/office/drawing/2014/main" id="{1085F233-93D9-C04B-A185-3E3E309970C2}"/>
              </a:ext>
            </a:extLst>
          </p:cNvPr>
          <p:cNvSpPr>
            <a:spLocks noGrp="1"/>
          </p:cNvSpPr>
          <p:nvPr>
            <p:ph type="sldNum" sz="quarter" idx="12"/>
          </p:nvPr>
        </p:nvSpPr>
        <p:spPr/>
        <p:txBody>
          <a:bodyPr/>
          <a:lstStyle/>
          <a:p>
            <a:pPr>
              <a:defRPr/>
            </a:pPr>
            <a:fld id="{85BC5B7D-D6B0-4550-9BAF-D21F2647AC79}" type="slidenum">
              <a:rPr lang="en-US" altLang="en-US" smtClean="0"/>
              <a:pPr>
                <a:defRPr/>
              </a:pPr>
              <a:t>31</a:t>
            </a:fld>
            <a:endParaRPr lang="en-US" altLang="en-US" dirty="0"/>
          </a:p>
        </p:txBody>
      </p:sp>
    </p:spTree>
    <p:extLst>
      <p:ext uri="{BB962C8B-B14F-4D97-AF65-F5344CB8AC3E}">
        <p14:creationId xmlns:p14="http://schemas.microsoft.com/office/powerpoint/2010/main" val="4026218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8DF4-EBEE-0145-B6F1-11EA808498E2}"/>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D9F0F3DE-5D64-7D44-92CB-0B53C7CF155A}"/>
              </a:ext>
            </a:extLst>
          </p:cNvPr>
          <p:cNvSpPr>
            <a:spLocks noGrp="1"/>
          </p:cNvSpPr>
          <p:nvPr>
            <p:ph idx="1"/>
          </p:nvPr>
        </p:nvSpPr>
        <p:spPr/>
        <p:txBody>
          <a:bodyPr/>
          <a:lstStyle/>
          <a:p>
            <a:r>
              <a:rPr lang="en-US" dirty="0"/>
              <a:t>I think in general; I prefer to use the z distribution.  I think this reduces the complexity of deciding when to use different distributions, since there isn’t really a “magic n ” of when to switch between distributions, and especially since anything can approximated with a normal! </a:t>
            </a:r>
          </a:p>
        </p:txBody>
      </p:sp>
      <p:sp>
        <p:nvSpPr>
          <p:cNvPr id="4" name="Slide Number Placeholder 3">
            <a:extLst>
              <a:ext uri="{FF2B5EF4-FFF2-40B4-BE49-F238E27FC236}">
                <a16:creationId xmlns:a16="http://schemas.microsoft.com/office/drawing/2014/main" id="{EF0FAF99-BA03-4F49-B354-574710C5EBF0}"/>
              </a:ext>
            </a:extLst>
          </p:cNvPr>
          <p:cNvSpPr>
            <a:spLocks noGrp="1"/>
          </p:cNvSpPr>
          <p:nvPr>
            <p:ph type="sldNum" sz="quarter" idx="12"/>
          </p:nvPr>
        </p:nvSpPr>
        <p:spPr/>
        <p:txBody>
          <a:bodyPr/>
          <a:lstStyle/>
          <a:p>
            <a:pPr>
              <a:defRPr/>
            </a:pPr>
            <a:fld id="{85BC5B7D-D6B0-4550-9BAF-D21F2647AC79}" type="slidenum">
              <a:rPr lang="en-US" altLang="en-US" smtClean="0"/>
              <a:pPr>
                <a:defRPr/>
              </a:pPr>
              <a:t>32</a:t>
            </a:fld>
            <a:endParaRPr lang="en-US" altLang="en-US" dirty="0"/>
          </a:p>
        </p:txBody>
      </p:sp>
    </p:spTree>
    <p:extLst>
      <p:ext uri="{BB962C8B-B14F-4D97-AF65-F5344CB8AC3E}">
        <p14:creationId xmlns:p14="http://schemas.microsoft.com/office/powerpoint/2010/main" val="2791357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C948-A4A3-5946-B047-076635D43652}"/>
              </a:ext>
            </a:extLst>
          </p:cNvPr>
          <p:cNvSpPr>
            <a:spLocks noGrp="1"/>
          </p:cNvSpPr>
          <p:nvPr>
            <p:ph type="title"/>
          </p:nvPr>
        </p:nvSpPr>
        <p:spPr>
          <a:xfrm>
            <a:off x="800100" y="2294310"/>
            <a:ext cx="7543800" cy="1450757"/>
          </a:xfrm>
        </p:spPr>
        <p:txBody>
          <a:bodyPr/>
          <a:lstStyle/>
          <a:p>
            <a:pPr algn="ctr"/>
            <a:r>
              <a:rPr lang="en-US" dirty="0"/>
              <a:t>End For Live Session Assignment Unit 2!</a:t>
            </a:r>
          </a:p>
        </p:txBody>
      </p:sp>
      <p:sp>
        <p:nvSpPr>
          <p:cNvPr id="4" name="Slide Number Placeholder 3">
            <a:extLst>
              <a:ext uri="{FF2B5EF4-FFF2-40B4-BE49-F238E27FC236}">
                <a16:creationId xmlns:a16="http://schemas.microsoft.com/office/drawing/2014/main" id="{C89C5DF8-9726-8A40-B8E3-D578C82B8DDF}"/>
              </a:ext>
            </a:extLst>
          </p:cNvPr>
          <p:cNvSpPr>
            <a:spLocks noGrp="1"/>
          </p:cNvSpPr>
          <p:nvPr>
            <p:ph type="sldNum" sz="quarter" idx="12"/>
          </p:nvPr>
        </p:nvSpPr>
        <p:spPr/>
        <p:txBody>
          <a:bodyPr/>
          <a:lstStyle/>
          <a:p>
            <a:pPr>
              <a:defRPr/>
            </a:pPr>
            <a:fld id="{85BC5B7D-D6B0-4550-9BAF-D21F2647AC79}" type="slidenum">
              <a:rPr lang="en-US" altLang="en-US" smtClean="0"/>
              <a:pPr>
                <a:defRPr/>
              </a:pPr>
              <a:t>33</a:t>
            </a:fld>
            <a:endParaRPr lang="en-US" altLang="en-US" dirty="0"/>
          </a:p>
        </p:txBody>
      </p:sp>
    </p:spTree>
    <p:extLst>
      <p:ext uri="{BB962C8B-B14F-4D97-AF65-F5344CB8AC3E}">
        <p14:creationId xmlns:p14="http://schemas.microsoft.com/office/powerpoint/2010/main" val="1393300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34</a:t>
            </a:fld>
            <a:endParaRPr lang="en-US" altLang="en-US" dirty="0"/>
          </a:p>
        </p:txBody>
      </p:sp>
    </p:spTree>
    <p:extLst>
      <p:ext uri="{BB962C8B-B14F-4D97-AF65-F5344CB8AC3E}">
        <p14:creationId xmlns:p14="http://schemas.microsoft.com/office/powerpoint/2010/main" val="2771815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 CLT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35</a:t>
            </a:fld>
            <a:endParaRPr lang="en-US" altLang="en-US" dirty="0"/>
          </a:p>
        </p:txBody>
      </p:sp>
    </p:spTree>
    <p:extLst>
      <p:ext uri="{BB962C8B-B14F-4D97-AF65-F5344CB8AC3E}">
        <p14:creationId xmlns:p14="http://schemas.microsoft.com/office/powerpoint/2010/main" val="4190492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2270127"/>
            <a:ext cx="6286500" cy="1438273"/>
          </a:xfrm>
        </p:spPr>
        <p:txBody>
          <a:bodyPr>
            <a:normAutofit/>
          </a:bodyPr>
          <a:lstStyle/>
          <a:p>
            <a:r>
              <a:rPr lang="en-US" dirty="0"/>
              <a:t>Central Limit Theorem</a:t>
            </a:r>
          </a:p>
        </p:txBody>
      </p:sp>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36</a:t>
            </a:fld>
            <a:endParaRPr lang="en-US" altLang="en-US" dirty="0"/>
          </a:p>
        </p:txBody>
      </p:sp>
    </p:spTree>
    <p:extLst>
      <p:ext uri="{BB962C8B-B14F-4D97-AF65-F5344CB8AC3E}">
        <p14:creationId xmlns:p14="http://schemas.microsoft.com/office/powerpoint/2010/main" val="1757882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8108389"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If Y</a:t>
                </a:r>
                <a:r>
                  <a:rPr lang="en-US" altLang="en-US" sz="2400" baseline="-25000" dirty="0"/>
                  <a:t>1,</a:t>
                </a:r>
                <a:r>
                  <a:rPr lang="en-US" altLang="en-US" sz="2400" dirty="0"/>
                  <a:t> Y</a:t>
                </a:r>
                <a:r>
                  <a:rPr lang="en-US" altLang="en-US" sz="2400" baseline="-25000" dirty="0"/>
                  <a:t>2</a:t>
                </a:r>
                <a:r>
                  <a:rPr lang="en-US" altLang="en-US" sz="2400" dirty="0"/>
                  <a:t>, …, Y</a:t>
                </a:r>
                <a:r>
                  <a:rPr lang="en-US" altLang="en-US" sz="2400" baseline="-25000" dirty="0"/>
                  <a:t>n</a:t>
                </a:r>
                <a:r>
                  <a:rPr lang="en-US" altLang="en-US" sz="2400" dirty="0"/>
                  <a:t> is the sample, then</a:t>
                </a:r>
              </a:p>
              <a:p>
                <a:pPr marL="0" indent="0">
                  <a:buNone/>
                </a:pPr>
                <a:endParaRPr lang="en-US" altLang="en-US" sz="24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r>
                        <a:rPr lang="en-US" altLang="en-US" sz="2400" i="1">
                          <a:latin typeface="Cambria Math" charset="0"/>
                        </a:rPr>
                        <m:t>= </m:t>
                      </m:r>
                      <m:f>
                        <m:fPr>
                          <m:ctrlPr>
                            <a:rPr lang="en-US" altLang="en-US" sz="2400" i="1">
                              <a:latin typeface="Cambria Math" panose="02040503050406030204" pitchFamily="18" charset="0"/>
                            </a:rPr>
                          </m:ctrlPr>
                        </m:fPr>
                        <m:num>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2</m:t>
                              </m:r>
                            </m:sub>
                          </m:sSub>
                          <m:r>
                            <m:rPr>
                              <m:nor/>
                            </m:rPr>
                            <a:rPr lang="en-US" altLang="en-US" sz="2400" dirty="0"/>
                            <m:t>+ … +</m:t>
                          </m:r>
                          <m:sSub>
                            <m:sSubPr>
                              <m:ctrlPr>
                                <a:rPr lang="en-US" altLang="en-US" sz="2400" i="1" dirty="0" smtClean="0">
                                  <a:latin typeface="Cambria Math" panose="02040503050406030204" pitchFamily="18" charset="0"/>
                                </a:rPr>
                              </m:ctrlPr>
                            </m:sSubPr>
                            <m:e>
                              <m:r>
                                <a:rPr lang="en-US" altLang="en-US" sz="2400" b="0" i="1" dirty="0" smtClean="0">
                                  <a:latin typeface="Cambria Math" panose="02040503050406030204" pitchFamily="18" charset="0"/>
                                </a:rPr>
                                <m:t>𝑌</m:t>
                              </m:r>
                            </m:e>
                            <m:sub>
                              <m:r>
                                <a:rPr lang="en-US" altLang="en-US" sz="2400" b="0" i="1" dirty="0" smtClean="0">
                                  <a:latin typeface="Cambria Math" panose="02040503050406030204" pitchFamily="18" charset="0"/>
                                </a:rPr>
                                <m:t>𝑛</m:t>
                              </m:r>
                            </m:sub>
                          </m:sSub>
                          <m:r>
                            <m:rPr>
                              <m:nor/>
                            </m:rPr>
                            <a:rPr lang="en-US" altLang="en-US" sz="2400" dirty="0"/>
                            <m:t>)</m:t>
                          </m:r>
                        </m:num>
                        <m:den>
                          <m:r>
                            <a:rPr lang="en-US" altLang="en-US" sz="2400" i="1">
                              <a:latin typeface="Cambria Math" charset="0"/>
                            </a:rPr>
                            <m:t>𝑛</m:t>
                          </m:r>
                        </m:den>
                      </m:f>
                    </m:oMath>
                  </m:oMathPara>
                </a14:m>
                <a:endParaRPr lang="en-US" altLang="en-US" sz="2400" dirty="0"/>
              </a:p>
              <a:p>
                <a:pPr marL="0" indent="0" algn="ctr">
                  <a:buNone/>
                </a:pPr>
                <a:endParaRPr lang="en-US" altLang="en-US" sz="2400" dirty="0"/>
              </a:p>
              <a:p>
                <a:pPr>
                  <a:buFont typeface="Arial" charset="0"/>
                  <a:buChar char="•"/>
                </a:pPr>
                <a:r>
                  <a:rPr lang="en-US" altLang="en-US" sz="2400" dirty="0"/>
                  <a:t>The idea: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“approx. equals” </a:t>
                </a:r>
                <a14:m>
                  <m:oMath xmlns:m="http://schemas.openxmlformats.org/officeDocument/2006/math">
                    <m:r>
                      <a:rPr lang="en-US" altLang="en-US" sz="2400" i="1">
                        <a:latin typeface="Cambria Math" charset="0"/>
                        <a:ea typeface="Cambria Math" charset="0"/>
                        <a:cs typeface="Cambria Math" charset="0"/>
                      </a:rPr>
                      <m:t>𝜇</m:t>
                    </m:r>
                  </m:oMath>
                </a14:m>
                <a:r>
                  <a:rPr lang="en-US" altLang="en-US" sz="2400" dirty="0"/>
                  <a:t>, the population mean</a:t>
                </a:r>
              </a:p>
              <a:p>
                <a:pPr>
                  <a:buFont typeface="Arial" charset="0"/>
                  <a:buChar char="•"/>
                </a:pPr>
                <a:r>
                  <a:rPr lang="en-US" altLang="en-US" sz="2400" dirty="0"/>
                  <a:t>What does “approx. equals” mean? </a:t>
                </a:r>
                <a:endParaRPr lang="en-US" altLang="en-US" sz="2400" b="0" i="1" dirty="0">
                  <a:latin typeface="Cambria Math" panose="02040503050406030204" pitchFamily="18" charset="0"/>
                </a:endParaRPr>
              </a:p>
              <a:p>
                <a:pPr lvl="1">
                  <a:buFont typeface="Arial" charset="0"/>
                  <a:buChar char="•"/>
                </a:pPr>
                <a14:m>
                  <m:oMath xmlns:m="http://schemas.openxmlformats.org/officeDocument/2006/math">
                    <m:r>
                      <a:rPr lang="en-US" altLang="en-US" sz="2200" b="0" i="1" smtClean="0">
                        <a:latin typeface="Cambria Math" panose="02040503050406030204" pitchFamily="18" charset="0"/>
                      </a:rPr>
                      <m:t>𝐸</m:t>
                    </m:r>
                    <m:d>
                      <m:dPr>
                        <m:ctrlPr>
                          <a:rPr lang="en-US" altLang="en-US" sz="2200" b="0" i="1" smtClean="0">
                            <a:latin typeface="Cambria Math" panose="02040503050406030204" pitchFamily="18" charset="0"/>
                          </a:rPr>
                        </m:ctrlPr>
                      </m:dPr>
                      <m:e>
                        <m:acc>
                          <m:accPr>
                            <m:chr m:val="̅"/>
                            <m:ctrlPr>
                              <a:rPr lang="en-US" altLang="en-US" sz="2200" b="0" i="1" smtClean="0">
                                <a:latin typeface="Cambria Math" panose="02040503050406030204" pitchFamily="18" charset="0"/>
                              </a:rPr>
                            </m:ctrlPr>
                          </m:accPr>
                          <m:e>
                            <m:r>
                              <a:rPr lang="en-US" altLang="en-US" sz="2200" i="1">
                                <a:latin typeface="Cambria Math" panose="02040503050406030204" pitchFamily="18" charset="0"/>
                              </a:rPr>
                              <m:t>𝑌</m:t>
                            </m:r>
                          </m:e>
                        </m:acc>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ea typeface="Cambria Math" panose="02040503050406030204" pitchFamily="18" charset="0"/>
                      </a:rPr>
                      <m:t>𝜇</m:t>
                    </m:r>
                  </m:oMath>
                </a14:m>
                <a:r>
                  <a:rPr lang="en-US" altLang="en-US" sz="2200" dirty="0"/>
                  <a:t> because </a:t>
                </a:r>
                <a14:m>
                  <m:oMath xmlns:m="http://schemas.openxmlformats.org/officeDocument/2006/math">
                    <m:r>
                      <a:rPr lang="en-US" altLang="en-US" sz="2200" i="1">
                        <a:latin typeface="Cambria Math" panose="02040503050406030204" pitchFamily="18" charset="0"/>
                      </a:rPr>
                      <m:t>𝐸</m:t>
                    </m:r>
                    <m:d>
                      <m:dPr>
                        <m:ctrlPr>
                          <a:rPr lang="en-US" altLang="en-US" sz="2200" i="1">
                            <a:latin typeface="Cambria Math" panose="02040503050406030204" pitchFamily="18" charset="0"/>
                          </a:rPr>
                        </m:ctrlPr>
                      </m:dPr>
                      <m:e>
                        <m:sSub>
                          <m:sSubPr>
                            <m:ctrlPr>
                              <a:rPr lang="en-US" altLang="en-US" sz="2200" i="1" smtClean="0">
                                <a:latin typeface="Cambria Math" panose="02040503050406030204" pitchFamily="18" charset="0"/>
                              </a:rPr>
                            </m:ctrlPr>
                          </m:sSubPr>
                          <m:e>
                            <m:r>
                              <a:rPr lang="en-US" altLang="en-US" sz="2200" i="1">
                                <a:latin typeface="Cambria Math" panose="02040503050406030204" pitchFamily="18" charset="0"/>
                              </a:rPr>
                              <m:t>𝑌</m:t>
                            </m:r>
                          </m:e>
                          <m:sub>
                            <m:r>
                              <a:rPr lang="en-US" altLang="en-US" sz="2200" b="0" i="1" smtClean="0">
                                <a:latin typeface="Cambria Math" panose="02040503050406030204" pitchFamily="18" charset="0"/>
                              </a:rPr>
                              <m:t>𝑖</m:t>
                            </m:r>
                          </m:sub>
                        </m:sSub>
                      </m:e>
                    </m:d>
                    <m:r>
                      <a:rPr lang="en-US" altLang="en-US" sz="2200" i="1">
                        <a:latin typeface="Cambria Math" panose="02040503050406030204" pitchFamily="18" charset="0"/>
                      </a:rPr>
                      <m:t>=</m:t>
                    </m:r>
                    <m:r>
                      <a:rPr lang="en-US" altLang="en-US" sz="2200" i="1">
                        <a:latin typeface="Cambria Math" panose="02040503050406030204" pitchFamily="18" charset="0"/>
                        <a:ea typeface="Cambria Math" panose="02040503050406030204" pitchFamily="18" charset="0"/>
                      </a:rPr>
                      <m:t>𝜇</m:t>
                    </m:r>
                  </m:oMath>
                </a14:m>
                <a:r>
                  <a:rPr lang="en-US" altLang="en-US" sz="2200" dirty="0"/>
                  <a:t>*</a:t>
                </a:r>
              </a:p>
              <a:p>
                <a:pPr marL="201168" lvl="1" indent="0">
                  <a:buNone/>
                </a:pPr>
                <a:r>
                  <a:rPr lang="en-US" altLang="en-US" sz="2200" dirty="0"/>
                  <a:t>*See proof in appendix.</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37</a:t>
            </a:fld>
            <a:endParaRPr lang="en-US" altLang="en-US" dirty="0"/>
          </a:p>
        </p:txBody>
      </p:sp>
    </p:spTree>
    <p:extLst>
      <p:ext uri="{BB962C8B-B14F-4D97-AF65-F5344CB8AC3E}">
        <p14:creationId xmlns:p14="http://schemas.microsoft.com/office/powerpoint/2010/main" val="551792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6"/>
            <a:ext cx="8246612" cy="1450757"/>
          </a:xfrm>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buFont typeface="Arial" charset="0"/>
                  <a:buChar char="•"/>
                </a:pPr>
                <a:r>
                  <a:rPr lang="en-US" altLang="en-US" sz="2400" dirty="0"/>
                  <a:t> We can say more about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than that!</a:t>
                </a:r>
              </a:p>
              <a:p>
                <a:pPr>
                  <a:buFont typeface="Arial" charset="0"/>
                  <a:buChar char="•"/>
                </a:pPr>
                <a:r>
                  <a:rPr lang="en-US" altLang="en-US" sz="2400" dirty="0"/>
                  <a:t> It turns out that</a:t>
                </a:r>
              </a:p>
              <a:p>
                <a:pPr marL="749808" lvl="1" indent="-457200">
                  <a:buFont typeface="+mj-lt"/>
                  <a:buAutoNum type="arabicPeriod"/>
                </a:pPr>
                <a14:m>
                  <m:oMath xmlns:m="http://schemas.openxmlformats.org/officeDocument/2006/math">
                    <m:acc>
                      <m:accPr>
                        <m:chr m:val="̅"/>
                        <m:ctrlPr>
                          <a:rPr lang="en-US" altLang="en-US" i="1">
                            <a:latin typeface="Cambria Math" panose="02040503050406030204" pitchFamily="18" charset="0"/>
                          </a:rPr>
                        </m:ctrlPr>
                      </m:accPr>
                      <m:e>
                        <m:r>
                          <a:rPr lang="en-US" altLang="en-US" b="0" i="1" smtClean="0">
                            <a:latin typeface="Cambria Math" panose="02040503050406030204" pitchFamily="18" charset="0"/>
                          </a:rPr>
                          <m:t> </m:t>
                        </m:r>
                        <m:r>
                          <a:rPr lang="en-US" altLang="en-US" i="1">
                            <a:latin typeface="Cambria Math" charset="0"/>
                          </a:rPr>
                          <m:t>𝑌</m:t>
                        </m:r>
                      </m:e>
                    </m:acc>
                  </m:oMath>
                </a14:m>
                <a:r>
                  <a:rPr lang="en-US" altLang="en-US" dirty="0"/>
                  <a:t> “approx. equals”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panose="02040503050406030204" pitchFamily="18" charset="0"/>
                      </a:rPr>
                      <m:t> </m:t>
                    </m:r>
                  </m:oMath>
                </a14:m>
                <a:r>
                  <a:rPr lang="en-US" altLang="en-US" dirty="0"/>
                  <a:t>is a good estimate for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p>
              <a:p>
                <a:pPr marL="749808" lvl="1" indent="-457200">
                  <a:buFont typeface="+mj-lt"/>
                  <a:buAutoNum type="arabicPeriod"/>
                </a:pPr>
                <a:r>
                  <a:rPr lang="en-US" altLang="en-US" i="1" dirty="0"/>
                  <a:t> </a:t>
                </a:r>
                <a:r>
                  <a:rPr lang="en-US" altLang="en-US" dirty="0"/>
                  <a:t>Variance(</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charset="0"/>
                      </a:rPr>
                      <m:t>)</m:t>
                    </m:r>
                    <m:r>
                      <a:rPr lang="en-US" altLang="en-US">
                        <a:latin typeface="Cambria Math"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charset="0"/>
                                <a:ea typeface="Cambria Math" charset="0"/>
                                <a:cs typeface="Cambria Math" charset="0"/>
                              </a:rPr>
                              <m:t>𝜎</m:t>
                            </m:r>
                          </m:e>
                          <m:sup>
                            <m:r>
                              <a:rPr lang="en-US" altLang="en-US" i="1">
                                <a:latin typeface="Cambria Math" charset="0"/>
                              </a:rPr>
                              <m:t>2</m:t>
                            </m:r>
                          </m:sup>
                        </m:sSup>
                      </m:num>
                      <m:den>
                        <m:r>
                          <a:rPr lang="en-US" altLang="en-US" i="1">
                            <a:latin typeface="Cambria Math" charset="0"/>
                          </a:rPr>
                          <m:t>𝑛</m:t>
                        </m:r>
                      </m:den>
                    </m:f>
                  </m:oMath>
                </a14:m>
                <a:r>
                  <a:rPr lang="en-US" altLang="en-US" dirty="0"/>
                  <a:t>, where </a:t>
                </a:r>
                <a14:m>
                  <m:oMath xmlns:m="http://schemas.openxmlformats.org/officeDocument/2006/math">
                    <m:sSup>
                      <m:sSupPr>
                        <m:ctrlPr>
                          <a:rPr lang="en-US" altLang="en-US" i="1" smtClean="0">
                            <a:latin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rPr>
                          <m:t>2</m:t>
                        </m:r>
                      </m:sup>
                    </m:sSup>
                  </m:oMath>
                </a14:m>
                <a:r>
                  <a:rPr lang="en-US" altLang="en-US" dirty="0"/>
                  <a:t> is the variance of the population</a:t>
                </a:r>
              </a:p>
              <a:p>
                <a:pPr marL="749808" lvl="1" indent="-457200">
                  <a:buFont typeface="+mj-lt"/>
                  <a:buAutoNum type="arabicPeriod"/>
                </a:pPr>
                <a14:m>
                  <m:oMath xmlns:m="http://schemas.openxmlformats.org/officeDocument/2006/math">
                    <m:acc>
                      <m:accPr>
                        <m:chr m:val="̅"/>
                        <m:ctrlPr>
                          <a:rPr lang="en-US" altLang="en-US" i="1" smtClean="0">
                            <a:solidFill>
                              <a:srgbClr val="FF0000"/>
                            </a:solidFill>
                            <a:latin typeface="Cambria Math" panose="02040503050406030204" pitchFamily="18" charset="0"/>
                          </a:rPr>
                        </m:ctrlPr>
                      </m:accPr>
                      <m:e>
                        <m:r>
                          <a:rPr lang="en-US" altLang="en-US" b="0" i="1" smtClean="0">
                            <a:solidFill>
                              <a:srgbClr val="FF0000"/>
                            </a:solidFill>
                            <a:latin typeface="Cambria Math" panose="02040503050406030204" pitchFamily="18" charset="0"/>
                          </a:rPr>
                          <m:t> </m:t>
                        </m:r>
                        <m:r>
                          <a:rPr lang="en-US" altLang="en-US" i="1">
                            <a:solidFill>
                              <a:srgbClr val="FF0000"/>
                            </a:solidFill>
                            <a:latin typeface="Cambria Math" charset="0"/>
                          </a:rPr>
                          <m:t>𝑌</m:t>
                        </m:r>
                      </m:e>
                    </m:acc>
                    <m:r>
                      <a:rPr lang="en-US" altLang="en-US" i="1">
                        <a:solidFill>
                          <a:srgbClr val="FF0000"/>
                        </a:solidFill>
                        <a:latin typeface="Cambria Math" panose="02040503050406030204" pitchFamily="18" charset="0"/>
                      </a:rPr>
                      <m:t> </m:t>
                    </m:r>
                  </m:oMath>
                </a14:m>
                <a:r>
                  <a:rPr lang="en-US" altLang="en-US" dirty="0">
                    <a:solidFill>
                      <a:srgbClr val="FF0000"/>
                    </a:solidFill>
                  </a:rPr>
                  <a:t>distribution is approximately normal if </a:t>
                </a:r>
                <a:r>
                  <a:rPr lang="en-US" altLang="en-US" i="1" dirty="0">
                    <a:solidFill>
                      <a:srgbClr val="FF0000"/>
                    </a:solidFill>
                  </a:rPr>
                  <a:t>n</a:t>
                </a:r>
                <a:r>
                  <a:rPr lang="en-US" altLang="en-US" dirty="0">
                    <a:solidFill>
                      <a:srgbClr val="FF0000"/>
                    </a:solidFill>
                  </a:rPr>
                  <a:t> is larger than 30</a:t>
                </a:r>
                <a:endParaRPr lang="en-US" altLang="en-US" i="1" dirty="0">
                  <a:solidFill>
                    <a:srgbClr val="FF0000"/>
                  </a:solidFill>
                </a:endParaRPr>
              </a:p>
              <a:p>
                <a:pPr>
                  <a:buFont typeface="Arial" charset="0"/>
                  <a:buChar char="•"/>
                </a:pPr>
                <a:r>
                  <a:rPr lang="en-US" altLang="en-US" sz="2400" dirty="0"/>
                  <a:t> This last fact is due to the </a:t>
                </a:r>
                <a:r>
                  <a:rPr lang="en-US" sz="2400" b="1" u="sng" cap="small" dirty="0"/>
                  <a:t>Central Limit Theorem (CLT)</a:t>
                </a:r>
                <a:endParaRPr lang="en-US" altLang="en-US" sz="2400" dirty="0"/>
              </a:p>
              <a:p>
                <a:pPr marL="0" indent="0" algn="ctr">
                  <a:buNone/>
                </a:pPr>
                <a:endParaRPr lang="en-US" altLang="en-US" sz="2400" dirty="0"/>
              </a:p>
              <a:p>
                <a:pPr marL="0" indent="0" algn="ctr">
                  <a:buNone/>
                </a:pPr>
                <a:endParaRPr lang="en-US" alt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38</a:t>
            </a:fld>
            <a:endParaRPr lang="en-US" altLang="en-US" dirty="0"/>
          </a:p>
        </p:txBody>
      </p:sp>
    </p:spTree>
    <p:extLst>
      <p:ext uri="{BB962C8B-B14F-4D97-AF65-F5344CB8AC3E}">
        <p14:creationId xmlns:p14="http://schemas.microsoft.com/office/powerpoint/2010/main" val="358013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997831" y="19050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𝟒</m:t>
                              </m:r>
                            </m:e>
                          </m:rad>
                        </m:den>
                      </m:f>
                    </m:oMath>
                  </m:oMathPara>
                </a14:m>
                <a:endParaRPr lang="en-US" dirty="0">
                  <a:solidFill>
                    <a:srgbClr val="7030A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997831" y="1905000"/>
                <a:ext cx="1100814" cy="620747"/>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882190" y="31242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𝟕</m:t>
                              </m:r>
                            </m:e>
                          </m:rad>
                        </m:den>
                      </m:f>
                    </m:oMath>
                  </m:oMathPara>
                </a14:m>
                <a:endParaRPr lang="en-US" dirty="0">
                  <a:solidFill>
                    <a:srgbClr val="7030A0"/>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882190" y="3124200"/>
                <a:ext cx="1100814" cy="620747"/>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5791200" y="4419600"/>
                <a:ext cx="1238672"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𝟏𝟎</m:t>
                              </m:r>
                            </m:e>
                          </m:rad>
                        </m:den>
                      </m:f>
                    </m:oMath>
                  </m:oMathPara>
                </a14:m>
                <a:endParaRPr lang="en-US" dirty="0">
                  <a:solidFill>
                    <a:srgbClr val="7030A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5791200" y="4419600"/>
                <a:ext cx="1238672" cy="62074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293232" y="946666"/>
                <a:ext cx="510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smtClean="0">
                              <a:solidFill>
                                <a:srgbClr val="7030A0"/>
                              </a:solidFill>
                              <a:latin typeface="Cambria Math"/>
                            </a:rPr>
                            <m:t>𝒙</m:t>
                          </m:r>
                        </m:sub>
                      </m:sSub>
                    </m:oMath>
                  </m:oMathPara>
                </a14:m>
                <a:endParaRPr lang="en-US" dirty="0">
                  <a:solidFill>
                    <a:srgbClr val="7030A0"/>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6293232" y="946666"/>
                <a:ext cx="510011"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971800" y="8382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7030A0"/>
                          </a:solidFill>
                          <a:latin typeface="Cambria Math"/>
                        </a:rPr>
                        <m:t>𝒙</m:t>
                      </m:r>
                    </m:oMath>
                  </m:oMathPara>
                </a14:m>
                <a:endParaRPr lang="en-US" dirty="0">
                  <a:solidFill>
                    <a:srgbClr val="7030A0"/>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2971800" y="838200"/>
                <a:ext cx="389850"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971800" y="2243948"/>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2971800" y="2243948"/>
                <a:ext cx="389850"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986425" y="3702895"/>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2986425" y="3702895"/>
                <a:ext cx="389850"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76925" y="51054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176925" y="5105400"/>
                <a:ext cx="389850" cy="369332"/>
              </a:xfrm>
              <a:prstGeom prst="rect">
                <a:avLst/>
              </a:prstGeom>
              <a:blipFill rotWithShape="1">
                <a:blip r:embed="rId10"/>
                <a:stretch>
                  <a:fillRect/>
                </a:stretch>
              </a:blipFill>
            </p:spPr>
            <p:txBody>
              <a:bodyPr/>
              <a:lstStyle/>
              <a:p>
                <a:r>
                  <a:rPr lang="en-US">
                    <a:noFill/>
                  </a:rPr>
                  <a:t> </a:t>
                </a:r>
              </a:p>
            </p:txBody>
          </p:sp>
        </mc:Fallback>
      </mc:AlternateContent>
      <p:grpSp>
        <p:nvGrpSpPr>
          <p:cNvPr id="9" name="Group 8"/>
          <p:cNvGrpSpPr/>
          <p:nvPr/>
        </p:nvGrpSpPr>
        <p:grpSpPr>
          <a:xfrm>
            <a:off x="2133600" y="938272"/>
            <a:ext cx="5029200" cy="5499259"/>
            <a:chOff x="2133600" y="938272"/>
            <a:chExt cx="5029200" cy="5499259"/>
          </a:xfrm>
        </p:grpSpPr>
        <p:pic>
          <p:nvPicPr>
            <p:cNvPr id="14338" name="Picture 2" descr="simulation of CL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600" y="938272"/>
              <a:ext cx="502920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bwMode="auto">
            <a:xfrm>
              <a:off x="4648200" y="990600"/>
              <a:ext cx="0" cy="4953000"/>
            </a:xfrm>
            <a:prstGeom prst="line">
              <a:avLst/>
            </a:prstGeom>
            <a:solidFill>
              <a:schemeClr val="accent1"/>
            </a:solidFill>
            <a:ln w="57150" cap="flat" cmpd="sng" algn="ctr">
              <a:solidFill>
                <a:srgbClr val="00B0F0"/>
              </a:solidFill>
              <a:prstDash val="solid"/>
              <a:round/>
              <a:headEnd type="none" w="med" len="med"/>
              <a:tailEnd type="none" w="med" len="med"/>
            </a:ln>
            <a:effectLst/>
          </p:spPr>
        </p:cxnSp>
        <p:sp>
          <p:nvSpPr>
            <p:cNvPr id="8" name="TextBox 7"/>
            <p:cNvSpPr txBox="1"/>
            <p:nvPr/>
          </p:nvSpPr>
          <p:spPr>
            <a:xfrm>
              <a:off x="4343400" y="5791200"/>
              <a:ext cx="381000" cy="646331"/>
            </a:xfrm>
            <a:prstGeom prst="rect">
              <a:avLst/>
            </a:prstGeom>
            <a:noFill/>
          </p:spPr>
          <p:txBody>
            <a:bodyPr wrap="square" rtlCol="0">
              <a:spAutoFit/>
            </a:bodyPr>
            <a:lstStyle/>
            <a:p>
              <a:r>
                <a:rPr lang="en-US" sz="3600" b="1" i="1" dirty="0">
                  <a:solidFill>
                    <a:srgbClr val="00B0F0"/>
                  </a:solidFill>
                </a:rPr>
                <a:t>µ</a:t>
              </a:r>
              <a:endParaRPr lang="en-US" b="1" i="1" dirty="0">
                <a:solidFill>
                  <a:srgbClr val="00B0F0"/>
                </a:solidFill>
              </a:endParaRPr>
            </a:p>
          </p:txBody>
        </p:sp>
      </p:grpSp>
      <p:sp>
        <p:nvSpPr>
          <p:cNvPr id="3" name="TextBox 2"/>
          <p:cNvSpPr txBox="1"/>
          <p:nvPr/>
        </p:nvSpPr>
        <p:spPr>
          <a:xfrm>
            <a:off x="242371" y="272013"/>
            <a:ext cx="8736376" cy="646331"/>
          </a:xfrm>
          <a:prstGeom prst="rect">
            <a:avLst/>
          </a:prstGeom>
          <a:noFill/>
        </p:spPr>
        <p:txBody>
          <a:bodyPr wrap="square" rtlCol="0">
            <a:spAutoFit/>
          </a:bodyPr>
          <a:lstStyle/>
          <a:p>
            <a:r>
              <a:rPr lang="en-US" dirty="0"/>
              <a:t>The more data you pick for each sample, the more normal (and tighter) the distribution of the sample mean is.</a:t>
            </a:r>
          </a:p>
        </p:txBody>
      </p:sp>
      <p:sp>
        <p:nvSpPr>
          <p:cNvPr id="15" name="TextBox 14"/>
          <p:cNvSpPr txBox="1"/>
          <p:nvPr/>
        </p:nvSpPr>
        <p:spPr>
          <a:xfrm>
            <a:off x="6921876" y="858954"/>
            <a:ext cx="2222124" cy="1754326"/>
          </a:xfrm>
          <a:prstGeom prst="rect">
            <a:avLst/>
          </a:prstGeom>
          <a:noFill/>
        </p:spPr>
        <p:txBody>
          <a:bodyPr wrap="square" rtlCol="0">
            <a:spAutoFit/>
          </a:bodyPr>
          <a:lstStyle/>
          <a:p>
            <a:r>
              <a:rPr lang="en-US" dirty="0"/>
              <a:t>Note that the distribution of the original data is the distribution of a sample mean of size 1.</a:t>
            </a:r>
          </a:p>
        </p:txBody>
      </p:sp>
    </p:spTree>
    <p:extLst>
      <p:ext uri="{BB962C8B-B14F-4D97-AF65-F5344CB8AC3E}">
        <p14:creationId xmlns:p14="http://schemas.microsoft.com/office/powerpoint/2010/main" val="391741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2</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4</a:t>
            </a:fld>
            <a:endParaRPr lang="en-US" altLang="en-US" dirty="0"/>
          </a:p>
        </p:txBody>
      </p:sp>
      <p:pic>
        <p:nvPicPr>
          <p:cNvPr id="5" name="Picture 4">
            <a:extLst>
              <a:ext uri="{FF2B5EF4-FFF2-40B4-BE49-F238E27FC236}">
                <a16:creationId xmlns:a16="http://schemas.microsoft.com/office/drawing/2014/main" id="{11F55C13-2722-1144-8678-80EB52C4E775}"/>
              </a:ext>
            </a:extLst>
          </p:cNvPr>
          <p:cNvPicPr>
            <a:picLocks noChangeAspect="1"/>
          </p:cNvPicPr>
          <p:nvPr/>
        </p:nvPicPr>
        <p:blipFill>
          <a:blip r:embed="rId2"/>
          <a:stretch>
            <a:fillRect/>
          </a:stretch>
        </p:blipFill>
        <p:spPr>
          <a:xfrm>
            <a:off x="1195556" y="2003884"/>
            <a:ext cx="6752887" cy="400024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28BBF17-753A-6E48-80BE-DE1DD71720B4}"/>
                  </a:ext>
                </a:extLst>
              </p14:cNvPr>
              <p14:cNvContentPartPr/>
              <p14:nvPr/>
            </p14:nvContentPartPr>
            <p14:xfrm>
              <a:off x="1261315" y="4764819"/>
              <a:ext cx="6593400" cy="889920"/>
            </p14:xfrm>
          </p:contentPart>
        </mc:Choice>
        <mc:Fallback xmlns="">
          <p:pic>
            <p:nvPicPr>
              <p:cNvPr id="3" name="Ink 2">
                <a:extLst>
                  <a:ext uri="{FF2B5EF4-FFF2-40B4-BE49-F238E27FC236}">
                    <a16:creationId xmlns:a16="http://schemas.microsoft.com/office/drawing/2014/main" id="{A28BBF17-753A-6E48-80BE-DE1DD71720B4}"/>
                  </a:ext>
                </a:extLst>
              </p:cNvPr>
              <p:cNvPicPr/>
              <p:nvPr/>
            </p:nvPicPr>
            <p:blipFill>
              <a:blip r:embed="rId4"/>
              <a:stretch>
                <a:fillRect/>
              </a:stretch>
            </p:blipFill>
            <p:spPr>
              <a:xfrm>
                <a:off x="1252315" y="4755819"/>
                <a:ext cx="6611040" cy="907560"/>
              </a:xfrm>
              <a:prstGeom prst="rect">
                <a:avLst/>
              </a:prstGeom>
            </p:spPr>
          </p:pic>
        </mc:Fallback>
      </mc:AlternateContent>
    </p:spTree>
    <p:extLst>
      <p:ext uri="{BB962C8B-B14F-4D97-AF65-F5344CB8AC3E}">
        <p14:creationId xmlns:p14="http://schemas.microsoft.com/office/powerpoint/2010/main" val="1767275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089025"/>
            <a:ext cx="15240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2" descr="http://johannesgijsbers.files.wordpress.com/2013/09/nmeth-2613-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39" y="1089234"/>
            <a:ext cx="70104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Rot="1" noChangeAspect="1" noMove="1" noResize="1" noEditPoints="1" noAdjustHandles="1" noChangeArrowheads="1" noChangeShapeType="1" noTextEdit="1"/>
          </p:cNvSpPr>
          <p:nvPr/>
        </p:nvSpPr>
        <p:spPr>
          <a:xfrm>
            <a:off x="7901533" y="2819400"/>
            <a:ext cx="885627" cy="524311"/>
          </a:xfrm>
          <a:prstGeom prst="rect">
            <a:avLst/>
          </a:prstGeom>
          <a:blipFill rotWithShape="0">
            <a:blip r:embed="rId4"/>
            <a:stretch>
              <a:fillRect/>
            </a:stretch>
          </a:blipFill>
        </p:spPr>
        <p:txBody>
          <a:bodyPr/>
          <a:lstStyle/>
          <a:p>
            <a:pPr>
              <a:defRPr/>
            </a:pPr>
            <a:r>
              <a:rPr lang="en-US" dirty="0">
                <a:noFill/>
                <a:ea typeface="MS PGothic" panose="020B0600070205080204" pitchFamily="34" charset="-128"/>
              </a:rPr>
              <a:t> </a:t>
            </a:r>
          </a:p>
        </p:txBody>
      </p:sp>
      <p:sp>
        <p:nvSpPr>
          <p:cNvPr id="12" name="TextBox 11"/>
          <p:cNvSpPr txBox="1">
            <a:spLocks noRot="1" noChangeAspect="1" noMove="1" noResize="1" noEditPoints="1" noAdjustHandles="1" noChangeArrowheads="1" noChangeShapeType="1" noTextEdit="1"/>
          </p:cNvSpPr>
          <p:nvPr/>
        </p:nvSpPr>
        <p:spPr>
          <a:xfrm>
            <a:off x="7854106" y="3810000"/>
            <a:ext cx="885627" cy="524311"/>
          </a:xfrm>
          <a:prstGeom prst="rect">
            <a:avLst/>
          </a:prstGeom>
          <a:blipFill rotWithShape="0">
            <a:blip r:embed="rId5"/>
            <a:stretch>
              <a:fillRect/>
            </a:stretch>
          </a:blipFill>
        </p:spPr>
        <p:txBody>
          <a:bodyPr/>
          <a:lstStyle/>
          <a:p>
            <a:pPr>
              <a:defRPr/>
            </a:pPr>
            <a:r>
              <a:rPr lang="en-US" dirty="0">
                <a:noFill/>
                <a:ea typeface="MS PGothic" panose="020B0600070205080204" pitchFamily="34" charset="-128"/>
              </a:rPr>
              <a:t> </a:t>
            </a:r>
          </a:p>
        </p:txBody>
      </p:sp>
      <p:sp>
        <p:nvSpPr>
          <p:cNvPr id="13" name="TextBox 12"/>
          <p:cNvSpPr txBox="1">
            <a:spLocks noRot="1" noChangeAspect="1" noMove="1" noResize="1" noEditPoints="1" noAdjustHandles="1" noChangeArrowheads="1" noChangeShapeType="1" noTextEdit="1"/>
          </p:cNvSpPr>
          <p:nvPr/>
        </p:nvSpPr>
        <p:spPr>
          <a:xfrm>
            <a:off x="7901533" y="4648200"/>
            <a:ext cx="1013867" cy="524311"/>
          </a:xfrm>
          <a:prstGeom prst="rect">
            <a:avLst/>
          </a:prstGeom>
          <a:blipFill rotWithShape="0">
            <a:blip r:embed="rId6"/>
            <a:stretch>
              <a:fillRect/>
            </a:stretch>
          </a:blipFill>
        </p:spPr>
        <p:txBody>
          <a:bodyPr/>
          <a:lstStyle/>
          <a:p>
            <a:pPr>
              <a:defRPr/>
            </a:pPr>
            <a:r>
              <a:rPr lang="en-US" dirty="0">
                <a:noFill/>
                <a:ea typeface="MS PGothic" panose="020B0600070205080204" pitchFamily="34" charset="-128"/>
              </a:rPr>
              <a:t> </a:t>
            </a:r>
          </a:p>
        </p:txBody>
      </p:sp>
      <p:sp>
        <p:nvSpPr>
          <p:cNvPr id="14" name="TextBox 13"/>
          <p:cNvSpPr txBox="1">
            <a:spLocks noRot="1" noChangeAspect="1" noMove="1" noResize="1" noEditPoints="1" noAdjustHandles="1" noChangeArrowheads="1" noChangeShapeType="1" noTextEdit="1"/>
          </p:cNvSpPr>
          <p:nvPr/>
        </p:nvSpPr>
        <p:spPr>
          <a:xfrm>
            <a:off x="7854106" y="5524155"/>
            <a:ext cx="1013867" cy="524311"/>
          </a:xfrm>
          <a:prstGeom prst="rect">
            <a:avLst/>
          </a:prstGeom>
          <a:blipFill rotWithShape="0">
            <a:blip r:embed="rId7"/>
            <a:stretch>
              <a:fillRect/>
            </a:stretch>
          </a:blipFill>
        </p:spPr>
        <p:txBody>
          <a:bodyPr/>
          <a:lstStyle/>
          <a:p>
            <a:pPr>
              <a:defRPr/>
            </a:pPr>
            <a:r>
              <a:rPr lang="en-US" dirty="0">
                <a:noFill/>
                <a:ea typeface="MS PGothic" panose="020B0600070205080204" pitchFamily="34" charset="-128"/>
              </a:rPr>
              <a:t> </a:t>
            </a:r>
          </a:p>
        </p:txBody>
      </p:sp>
      <p:sp>
        <p:nvSpPr>
          <p:cNvPr id="15" name="Rectangle 14"/>
          <p:cNvSpPr>
            <a:spLocks noRot="1" noChangeAspect="1" noMove="1" noResize="1" noEditPoints="1" noAdjustHandles="1" noChangeArrowheads="1" noChangeShapeType="1" noTextEdit="1"/>
          </p:cNvSpPr>
          <p:nvPr/>
        </p:nvSpPr>
        <p:spPr>
          <a:xfrm>
            <a:off x="8153400" y="1670480"/>
            <a:ext cx="397096" cy="369332"/>
          </a:xfrm>
          <a:prstGeom prst="rect">
            <a:avLst/>
          </a:prstGeom>
          <a:blipFill rotWithShape="0">
            <a:blip r:embed="rId8"/>
            <a:stretch>
              <a:fillRect/>
            </a:stretch>
          </a:blipFill>
        </p:spPr>
        <p:txBody>
          <a:bodyPr/>
          <a:lstStyle/>
          <a:p>
            <a:pPr>
              <a:defRPr/>
            </a:pPr>
            <a:r>
              <a:rPr lang="en-US" dirty="0">
                <a:noFill/>
                <a:ea typeface="MS PGothic" panose="020B0600070205080204" pitchFamily="34" charset="-128"/>
              </a:rPr>
              <a:t> </a:t>
            </a:r>
          </a:p>
        </p:txBody>
      </p:sp>
      <p:sp>
        <p:nvSpPr>
          <p:cNvPr id="16" name="Rectangle 15"/>
          <p:cNvSpPr>
            <a:spLocks noRot="1" noChangeAspect="1" noMove="1" noResize="1" noEditPoints="1" noAdjustHandles="1" noChangeArrowheads="1" noChangeShapeType="1" noTextEdit="1"/>
          </p:cNvSpPr>
          <p:nvPr/>
        </p:nvSpPr>
        <p:spPr>
          <a:xfrm>
            <a:off x="5617339" y="2590800"/>
            <a:ext cx="387221" cy="369332"/>
          </a:xfrm>
          <a:prstGeom prst="rect">
            <a:avLst/>
          </a:prstGeom>
          <a:blipFill rotWithShape="0">
            <a:blip r:embed="rId9"/>
            <a:stretch>
              <a:fillRect r="-21875"/>
            </a:stretch>
          </a:blipFill>
        </p:spPr>
        <p:txBody>
          <a:bodyPr/>
          <a:lstStyle/>
          <a:p>
            <a:pPr>
              <a:defRPr/>
            </a:pPr>
            <a:r>
              <a:rPr lang="en-US" dirty="0">
                <a:noFill/>
                <a:ea typeface="MS PGothic" panose="020B0600070205080204" pitchFamily="34" charset="-128"/>
              </a:rPr>
              <a:t> </a:t>
            </a:r>
          </a:p>
        </p:txBody>
      </p:sp>
      <p:sp>
        <p:nvSpPr>
          <p:cNvPr id="17" name="Rectangle 16"/>
          <p:cNvSpPr>
            <a:spLocks noRot="1" noChangeAspect="1" noMove="1" noResize="1" noEditPoints="1" noAdjustHandles="1" noChangeArrowheads="1" noChangeShapeType="1" noTextEdit="1"/>
          </p:cNvSpPr>
          <p:nvPr/>
        </p:nvSpPr>
        <p:spPr>
          <a:xfrm>
            <a:off x="5037909" y="1025436"/>
            <a:ext cx="387221" cy="369332"/>
          </a:xfrm>
          <a:prstGeom prst="rect">
            <a:avLst/>
          </a:prstGeom>
          <a:blipFill rotWithShape="0">
            <a:blip r:embed="rId10"/>
            <a:stretch>
              <a:fillRect/>
            </a:stretch>
          </a:blipFill>
        </p:spPr>
        <p:txBody>
          <a:bodyPr/>
          <a:lstStyle/>
          <a:p>
            <a:pPr>
              <a:defRPr/>
            </a:pPr>
            <a:r>
              <a:rPr lang="en-US" dirty="0">
                <a:noFill/>
                <a:ea typeface="MS PGothic" panose="020B0600070205080204" pitchFamily="34" charset="-128"/>
              </a:rPr>
              <a:t> </a:t>
            </a:r>
          </a:p>
        </p:txBody>
      </p:sp>
      <p:sp>
        <p:nvSpPr>
          <p:cNvPr id="15371" name="Rectangle 3">
            <a:hlinkClick r:id="rId11"/>
          </p:cNvPr>
          <p:cNvSpPr>
            <a:spLocks noChangeArrowheads="1"/>
          </p:cNvSpPr>
          <p:nvPr/>
        </p:nvSpPr>
        <p:spPr bwMode="auto">
          <a:xfrm>
            <a:off x="1989138" y="6345238"/>
            <a:ext cx="609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742950" indent="-285750">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a:spcBef>
                <a:spcPct val="0"/>
              </a:spcBef>
              <a:buClrTx/>
              <a:buSzTx/>
              <a:buFontTx/>
              <a:buNone/>
            </a:pPr>
            <a:r>
              <a:rPr lang="en-US" altLang="en-US" sz="1800" dirty="0"/>
              <a:t>http://onlinestatbook.com/stat_sim/sampling_dist/</a:t>
            </a:r>
          </a:p>
        </p:txBody>
      </p:sp>
      <p:sp>
        <p:nvSpPr>
          <p:cNvPr id="18" name="TextBox 17"/>
          <p:cNvSpPr txBox="1"/>
          <p:nvPr/>
        </p:nvSpPr>
        <p:spPr>
          <a:xfrm>
            <a:off x="131597" y="126973"/>
            <a:ext cx="8736376" cy="1077218"/>
          </a:xfrm>
          <a:prstGeom prst="rect">
            <a:avLst/>
          </a:prstGeom>
          <a:noFill/>
        </p:spPr>
        <p:txBody>
          <a:bodyPr wrap="square" rtlCol="0">
            <a:spAutoFit/>
          </a:bodyPr>
          <a:lstStyle/>
          <a:p>
            <a:r>
              <a:rPr lang="en-US" sz="1600" dirty="0"/>
              <a:t>The more data you pick for each sample, the more normal (and tighter) the distribution of the sample mean is. </a:t>
            </a:r>
          </a:p>
          <a:p>
            <a:r>
              <a:rPr lang="en-US" sz="1600" dirty="0"/>
              <a:t>If original data is approx. normal, then the distribution of the sample mean will be approx. normal, regardless of sample size.</a:t>
            </a:r>
          </a:p>
        </p:txBody>
      </p:sp>
    </p:spTree>
    <p:extLst>
      <p:ext uri="{BB962C8B-B14F-4D97-AF65-F5344CB8AC3E}">
        <p14:creationId xmlns:p14="http://schemas.microsoft.com/office/powerpoint/2010/main" val="2015660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92" y="583141"/>
            <a:ext cx="2133616" cy="21915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1908467"/>
            <a:ext cx="2111048" cy="2171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267" y="612508"/>
            <a:ext cx="2105025" cy="216217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7691" y="648933"/>
            <a:ext cx="2003018"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392" y="656295"/>
            <a:ext cx="210502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0983" y="622034"/>
            <a:ext cx="2105025" cy="21526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1304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(x)</a:t>
            </a:r>
          </a:p>
        </p:txBody>
      </p:sp>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1</a:t>
            </a:r>
          </a:p>
        </p:txBody>
      </p:sp>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2</a:t>
            </a:r>
          </a:p>
        </p:txBody>
      </p:sp>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3</a:t>
            </a:r>
          </a:p>
        </p:txBody>
      </p:sp>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4</m:t>
                    </m:r>
                  </m:oMath>
                </a14:m>
                <a:endParaRPr lang="en-US" baseline="-25000"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6757" t="-8197" b="-24590"/>
                </a:stretch>
              </a:blipFill>
            </p:spPr>
            <p:txBody>
              <a:bodyPr/>
              <a:lstStyle/>
              <a:p>
                <a:r>
                  <a:rPr lang="en-US">
                    <a:noFill/>
                  </a:rPr>
                  <a:t> </a:t>
                </a:r>
              </a:p>
            </p:txBody>
          </p:sp>
        </mc:Fallback>
      </mc:AlternateContent>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5</a:t>
            </a:r>
          </a:p>
        </p:txBody>
      </p:sp>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75" y="4725660"/>
                <a:ext cx="8350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5999</m:t>
                    </m:r>
                  </m:oMath>
                </a14:m>
                <a:endParaRPr lang="en-US" baseline="-25000"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75" y="4725660"/>
                <a:ext cx="835023" cy="369332"/>
              </a:xfrm>
              <a:prstGeom prst="rect">
                <a:avLst/>
              </a:prstGeom>
              <a:blipFill rotWithShape="1">
                <a:blip r:embed="rId9"/>
                <a:stretch>
                  <a:fillRect t="-8197" b="-24590"/>
                </a:stretch>
              </a:blipFill>
            </p:spPr>
            <p:txBody>
              <a:bodyPr/>
              <a:lstStyle/>
              <a:p>
                <a:r>
                  <a:rPr lang="en-US">
                    <a:noFill/>
                  </a:rPr>
                  <a:t> </a:t>
                </a:r>
              </a:p>
            </p:txBody>
          </p:sp>
        </mc:Fallback>
      </mc:AlternateContent>
      <p:sp>
        <p:nvSpPr>
          <p:cNvPr id="25" name="TextBox 24"/>
          <p:cNvSpPr txBox="1"/>
          <p:nvPr/>
        </p:nvSpPr>
        <p:spPr>
          <a:xfrm>
            <a:off x="155575" y="5293658"/>
            <a:ext cx="8731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6000</a:t>
            </a:r>
          </a:p>
        </p:txBody>
      </p:sp>
      <p:sp>
        <p:nvSpPr>
          <p:cNvPr id="26" name="TextBox 25"/>
          <p:cNvSpPr txBox="1"/>
          <p:nvPr/>
        </p:nvSpPr>
        <p:spPr>
          <a:xfrm>
            <a:off x="1406523"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27" name="TextBox 26"/>
          <p:cNvSpPr txBox="1"/>
          <p:nvPr/>
        </p:nvSpPr>
        <p:spPr>
          <a:xfrm>
            <a:off x="1406523"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sp>
        <p:nvSpPr>
          <p:cNvPr id="30" name="TextBox 29"/>
          <p:cNvSpPr txBox="1"/>
          <p:nvPr/>
        </p:nvSpPr>
        <p:spPr>
          <a:xfrm>
            <a:off x="1406521"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6</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a:t>
            </a:r>
          </a:p>
        </p:txBody>
      </p:sp>
      <p:graphicFrame>
        <p:nvGraphicFramePr>
          <p:cNvPr id="34" name="Chart 33"/>
          <p:cNvGraphicFramePr>
            <a:graphicFrameLocks/>
          </p:cNvGraphicFramePr>
          <p:nvPr/>
        </p:nvGraphicFramePr>
        <p:xfrm>
          <a:off x="2543175" y="2808945"/>
          <a:ext cx="6144787" cy="344144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5330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 calcmode="lin" valueType="num">
                                      <p:cBhvr additive="base">
                                        <p:cTn id="10" dur="500" fill="hold"/>
                                        <p:tgtEl>
                                          <p:spTgt spid="1035"/>
                                        </p:tgtEl>
                                        <p:attrNameLst>
                                          <p:attrName>ppt_x</p:attrName>
                                        </p:attrNameLst>
                                      </p:cBhvr>
                                      <p:tavLst>
                                        <p:tav tm="0">
                                          <p:val>
                                            <p:strVal val="#ppt_x"/>
                                          </p:val>
                                        </p:tav>
                                        <p:tav tm="100000">
                                          <p:val>
                                            <p:strVal val="#ppt_x"/>
                                          </p:val>
                                        </p:tav>
                                      </p:tavLst>
                                    </p:anim>
                                    <p:anim calcmode="lin" valueType="num">
                                      <p:cBhvr additive="base">
                                        <p:cTn id="11" dur="500" fill="hold"/>
                                        <p:tgtEl>
                                          <p:spTgt spid="103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35"/>
                                        </p:tgtEl>
                                      </p:cBhvr>
                                    </p:animEffect>
                                    <p:set>
                                      <p:cBhvr>
                                        <p:cTn id="19" dur="1" fill="hold">
                                          <p:stCondLst>
                                            <p:cond delay="499"/>
                                          </p:stCondLst>
                                        </p:cTn>
                                        <p:tgtEl>
                                          <p:spTgt spid="1035"/>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033"/>
                                        </p:tgtEl>
                                        <p:attrNameLst>
                                          <p:attrName>style.visibility</p:attrName>
                                        </p:attrNameLst>
                                      </p:cBhvr>
                                      <p:to>
                                        <p:strVal val="visible"/>
                                      </p:to>
                                    </p:set>
                                    <p:animEffect transition="in" filter="fade">
                                      <p:cBhvr>
                                        <p:cTn id="36" dur="500"/>
                                        <p:tgtEl>
                                          <p:spTgt spid="10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33"/>
                                        </p:tgtEl>
                                      </p:cBhvr>
                                    </p:animEffect>
                                    <p:set>
                                      <p:cBhvr>
                                        <p:cTn id="44" dur="1" fill="hold">
                                          <p:stCondLst>
                                            <p:cond delay="499"/>
                                          </p:stCondLst>
                                        </p:cTn>
                                        <p:tgtEl>
                                          <p:spTgt spid="103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026"/>
                                        </p:tgtEl>
                                      </p:cBhvr>
                                    </p:animEffect>
                                    <p:set>
                                      <p:cBhvr>
                                        <p:cTn id="58" dur="1" fill="hold">
                                          <p:stCondLst>
                                            <p:cond delay="499"/>
                                          </p:stCondLst>
                                        </p:cTn>
                                        <p:tgtEl>
                                          <p:spTgt spid="1026"/>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1039"/>
                                        </p:tgtEl>
                                        <p:attrNameLst>
                                          <p:attrName>style.visibility</p:attrName>
                                        </p:attrNameLst>
                                      </p:cBhvr>
                                      <p:to>
                                        <p:strVal val="visible"/>
                                      </p:to>
                                    </p:set>
                                    <p:animEffect transition="in" filter="fade">
                                      <p:cBhvr>
                                        <p:cTn id="64" dur="500"/>
                                        <p:tgtEl>
                                          <p:spTgt spid="10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039"/>
                                        </p:tgtEl>
                                      </p:cBhvr>
                                    </p:animEffect>
                                    <p:set>
                                      <p:cBhvr>
                                        <p:cTn id="72" dur="1" fill="hold">
                                          <p:stCondLst>
                                            <p:cond delay="499"/>
                                          </p:stCondLst>
                                        </p:cTn>
                                        <p:tgtEl>
                                          <p:spTgt spid="1039"/>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1035"/>
                                        </p:tgtEl>
                                        <p:attrNameLst>
                                          <p:attrName>style.visibility</p:attrName>
                                        </p:attrNameLst>
                                      </p:cBhvr>
                                      <p:to>
                                        <p:strVal val="visible"/>
                                      </p:to>
                                    </p:set>
                                    <p:animEffect transition="in" filter="fade">
                                      <p:cBhvr>
                                        <p:cTn id="86" dur="500"/>
                                        <p:tgtEl>
                                          <p:spTgt spid="103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035"/>
                                        </p:tgtEl>
                                      </p:cBhvr>
                                    </p:animEffect>
                                    <p:set>
                                      <p:cBhvr>
                                        <p:cTn id="94" dur="1" fill="hold">
                                          <p:stCondLst>
                                            <p:cond delay="499"/>
                                          </p:stCondLst>
                                        </p:cTn>
                                        <p:tgtEl>
                                          <p:spTgt spid="1035"/>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nodeType="withEffect">
                                  <p:stCondLst>
                                    <p:cond delay="0"/>
                                  </p:stCondLst>
                                  <p:childTnLst>
                                    <p:set>
                                      <p:cBhvr>
                                        <p:cTn id="99" dur="1" fill="hold">
                                          <p:stCondLst>
                                            <p:cond delay="0"/>
                                          </p:stCondLst>
                                        </p:cTn>
                                        <p:tgtEl>
                                          <p:spTgt spid="1037"/>
                                        </p:tgtEl>
                                        <p:attrNameLst>
                                          <p:attrName>style.visibility</p:attrName>
                                        </p:attrNameLst>
                                      </p:cBhvr>
                                      <p:to>
                                        <p:strVal val="visible"/>
                                      </p:to>
                                    </p:set>
                                    <p:animEffect transition="in" filter="fade">
                                      <p:cBhvr>
                                        <p:cTn id="100" dur="500"/>
                                        <p:tgtEl>
                                          <p:spTgt spid="10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Graphic spid="34"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539" y="397040"/>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0260" y="37702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0542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smtClean="0">
                            <a:solidFill>
                              <a:srgbClr val="FFFFFF"/>
                            </a:solidFill>
                            <a:latin typeface="Cambria Math" panose="02040503050406030204" pitchFamily="18" charset="0"/>
                          </a:rPr>
                        </m:ctrlPr>
                      </m:accPr>
                      <m:e>
                        <m:r>
                          <a:rPr lang="en-US" i="1" smtClean="0">
                            <a:solidFill>
                              <a:srgbClr val="FFFFFF"/>
                            </a:solidFill>
                            <a:latin typeface="Cambria Math"/>
                          </a:rPr>
                          <m:t>𝑥</m:t>
                        </m:r>
                      </m:e>
                    </m:acc>
                    <m:r>
                      <a:rPr lang="en-US" i="1" smtClean="0">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95400" y="995067"/>
                <a:ext cx="1219200" cy="369332"/>
              </a:xfrm>
              <a:prstGeom prst="rect">
                <a:avLst/>
              </a:prstGeom>
              <a:blipFill rotWithShape="1">
                <a:blip r:embed="rId9"/>
                <a:stretch>
                  <a:fillRect l="-500" t="-8197" r="-900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10"/>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646331"/>
              </a:xfrm>
              <a:prstGeom prst="rect">
                <a:avLst/>
              </a:prstGeom>
              <a:blipFill rotWithShape="1">
                <a:blip r:embed="rId11"/>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646331"/>
              </a:xfrm>
              <a:prstGeom prst="rect">
                <a:avLst/>
              </a:prstGeom>
              <a:blipFill rotWithShape="1">
                <a:blip r:embed="rId12"/>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646331"/>
              </a:xfrm>
              <a:prstGeom prst="rect">
                <a:avLst/>
              </a:prstGeom>
              <a:blipFill rotWithShape="1">
                <a:blip r:embed="rId13"/>
                <a:stretch>
                  <a:fillRect l="-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646331"/>
              </a:xfrm>
              <a:prstGeom prst="rect">
                <a:avLst/>
              </a:prstGeom>
              <a:blipFill rotWithShape="1">
                <a:blip r:embed="rId14"/>
                <a:stretch>
                  <a:fillRect l="-4054"/>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307976" y="4725660"/>
                <a:ext cx="6826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07976" y="4725660"/>
                <a:ext cx="682622" cy="369332"/>
              </a:xfrm>
              <a:prstGeom prst="rect">
                <a:avLst/>
              </a:prstGeom>
              <a:blipFill rotWithShape="1">
                <a:blip r:embed="rId15"/>
                <a:stretch>
                  <a:fillRect l="-6306"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529365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5293658"/>
                <a:ext cx="682626" cy="369332"/>
              </a:xfrm>
              <a:prstGeom prst="rect">
                <a:avLst/>
              </a:prstGeom>
              <a:blipFill rotWithShape="1">
                <a:blip r:embed="rId16"/>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pic>
        <p:nvPicPr>
          <p:cNvPr id="2050" name="Picture 2" descr="http://hyperphysics.phy-astr.gsu.edu/hbase/math/immath/dice.g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1748" y="5181600"/>
            <a:ext cx="5053249" cy="19541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pic>
        <p:nvPicPr>
          <p:cNvPr id="36" name="Picture 15" descr="http://38.media.tumblr.com/35cfc567ab5232c0e56205e9c6daefc9/tumblr_ntbq7yG9Tf1tlfm47o1_250.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 name="Chart 40"/>
          <p:cNvGraphicFramePr>
            <a:graphicFrameLocks/>
          </p:cNvGraphicFramePr>
          <p:nvPr/>
        </p:nvGraphicFramePr>
        <p:xfrm>
          <a:off x="2863282" y="1910144"/>
          <a:ext cx="4886325" cy="3219449"/>
        </p:xfrm>
        <a:graphic>
          <a:graphicData uri="http://schemas.openxmlformats.org/drawingml/2006/chart">
            <c:chart xmlns:c="http://schemas.openxmlformats.org/drawingml/2006/chart" xmlns:r="http://schemas.openxmlformats.org/officeDocument/2006/relationships" r:id="rId18"/>
          </a:graphicData>
        </a:graphic>
      </p:graphicFrame>
      <p:pic>
        <p:nvPicPr>
          <p:cNvPr id="40" name="Picture 11" descr="http://www.workforcewellness.co.uk/captcha/dice4.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 descr="http://www.iflg.uk.com/captcha/dice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http://www.iflg.uk.com/captcha/dice5.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7118" y="377019"/>
            <a:ext cx="1136852" cy="116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1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500"/>
                                        <p:tgtEl>
                                          <p:spTgt spid="1033"/>
                                        </p:tgtEl>
                                      </p:cBhvr>
                                    </p:animEffect>
                                  </p:childTnLst>
                                </p:cTn>
                              </p:par>
                              <p:par>
                                <p:cTn id="11" presetID="10"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animEffect transition="in" filter="fade">
                                      <p:cBhvr>
                                        <p:cTn id="13" dur="500"/>
                                        <p:tgtEl>
                                          <p:spTgt spid="10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33"/>
                                        </p:tgtEl>
                                      </p:cBhvr>
                                    </p:animEffect>
                                    <p:set>
                                      <p:cBhvr>
                                        <p:cTn id="21" dur="1" fill="hold">
                                          <p:stCondLst>
                                            <p:cond delay="499"/>
                                          </p:stCondLst>
                                        </p:cTn>
                                        <p:tgtEl>
                                          <p:spTgt spid="103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26"/>
                                        </p:tgtEl>
                                      </p:cBhvr>
                                    </p:animEffect>
                                    <p:set>
                                      <p:cBhvr>
                                        <p:cTn id="44" dur="1" fill="hold">
                                          <p:stCondLst>
                                            <p:cond delay="499"/>
                                          </p:stCondLst>
                                        </p:cTn>
                                        <p:tgtEl>
                                          <p:spTgt spid="102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xit" presetSubtype="0" fill="hold" nodeType="withEffect">
                                  <p:stCondLst>
                                    <p:cond delay="0"/>
                                  </p:stCondLst>
                                  <p:childTnLst>
                                    <p:animEffect transition="out" filter="fad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031"/>
                                        </p:tgtEl>
                                        <p:attrNameLst>
                                          <p:attrName>style.visibility</p:attrName>
                                        </p:attrNameLst>
                                      </p:cBhvr>
                                      <p:to>
                                        <p:strVal val="visible"/>
                                      </p:to>
                                    </p:set>
                                    <p:animEffect transition="in" filter="fade">
                                      <p:cBhvr>
                                        <p:cTn id="70" dur="500"/>
                                        <p:tgtEl>
                                          <p:spTgt spid="1031"/>
                                        </p:tgtEl>
                                      </p:cBhvr>
                                    </p:animEffec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031"/>
                                        </p:tgtEl>
                                      </p:cBhvr>
                                    </p:animEffect>
                                    <p:set>
                                      <p:cBhvr>
                                        <p:cTn id="80" dur="1" fill="hold">
                                          <p:stCondLst>
                                            <p:cond delay="499"/>
                                          </p:stCondLst>
                                        </p:cTn>
                                        <p:tgtEl>
                                          <p:spTgt spid="103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par>
                                <p:cTn id="87" presetID="10" presetClass="entr" presetSubtype="0" fill="hold" nodeType="withEffect">
                                  <p:stCondLst>
                                    <p:cond delay="0"/>
                                  </p:stCondLst>
                                  <p:childTnLst>
                                    <p:set>
                                      <p:cBhvr>
                                        <p:cTn id="88" dur="1" fill="hold">
                                          <p:stCondLst>
                                            <p:cond delay="0"/>
                                          </p:stCondLst>
                                        </p:cTn>
                                        <p:tgtEl>
                                          <p:spTgt spid="1037"/>
                                        </p:tgtEl>
                                        <p:attrNameLst>
                                          <p:attrName>style.visibility</p:attrName>
                                        </p:attrNameLst>
                                      </p:cBhvr>
                                      <p:to>
                                        <p:strVal val="visible"/>
                                      </p:to>
                                    </p:set>
                                    <p:animEffect transition="in" filter="fade">
                                      <p:cBhvr>
                                        <p:cTn id="89" dur="500"/>
                                        <p:tgtEl>
                                          <p:spTgt spid="1037"/>
                                        </p:tgtEl>
                                      </p:cBhvr>
                                    </p:animEffect>
                                  </p:childTnLst>
                                </p:cTn>
                              </p:par>
                              <p:par>
                                <p:cTn id="90" presetID="10" presetClass="entr" presetSubtype="0" fill="hold" nodeType="withEffect">
                                  <p:stCondLst>
                                    <p:cond delay="0"/>
                                  </p:stCondLst>
                                  <p:childTnLst>
                                    <p:set>
                                      <p:cBhvr>
                                        <p:cTn id="91" dur="1" fill="hold">
                                          <p:stCondLst>
                                            <p:cond delay="0"/>
                                          </p:stCondLst>
                                        </p:cTn>
                                        <p:tgtEl>
                                          <p:spTgt spid="1039"/>
                                        </p:tgtEl>
                                        <p:attrNameLst>
                                          <p:attrName>style.visibility</p:attrName>
                                        </p:attrNameLst>
                                      </p:cBhvr>
                                      <p:to>
                                        <p:strVal val="visible"/>
                                      </p:to>
                                    </p:set>
                                    <p:animEffect transition="in" filter="fade">
                                      <p:cBhvr>
                                        <p:cTn id="92" dur="500"/>
                                        <p:tgtEl>
                                          <p:spTgt spid="10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xit" presetSubtype="0" fill="hold" nodeType="withEffect">
                                  <p:stCondLst>
                                    <p:cond delay="0"/>
                                  </p:stCondLst>
                                  <p:childTnLst>
                                    <p:animEffect transition="out" filter="fade">
                                      <p:cBhvr>
                                        <p:cTn id="102" dur="500"/>
                                        <p:tgtEl>
                                          <p:spTgt spid="1037"/>
                                        </p:tgtEl>
                                      </p:cBhvr>
                                    </p:animEffect>
                                    <p:set>
                                      <p:cBhvr>
                                        <p:cTn id="103" dur="1" fill="hold">
                                          <p:stCondLst>
                                            <p:cond delay="499"/>
                                          </p:stCondLst>
                                        </p:cTn>
                                        <p:tgtEl>
                                          <p:spTgt spid="1037"/>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039"/>
                                        </p:tgtEl>
                                      </p:cBhvr>
                                    </p:animEffect>
                                    <p:set>
                                      <p:cBhvr>
                                        <p:cTn id="106" dur="1" fill="hold">
                                          <p:stCondLst>
                                            <p:cond delay="499"/>
                                          </p:stCondLst>
                                        </p:cTn>
                                        <p:tgtEl>
                                          <p:spTgt spid="1039"/>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par>
                                <p:cTn id="118" presetID="10" presetClass="entr" presetSubtype="0" fill="hold"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par>
                                <p:cTn id="129" presetID="10" presetClass="exit" presetSubtype="0" fill="hold" nodeType="withEffect">
                                  <p:stCondLst>
                                    <p:cond delay="0"/>
                                  </p:stCondLst>
                                  <p:childTnLst>
                                    <p:animEffect transition="out" filter="fade">
                                      <p:cBhvr>
                                        <p:cTn id="130" dur="500"/>
                                        <p:tgtEl>
                                          <p:spTgt spid="46"/>
                                        </p:tgtEl>
                                      </p:cBhvr>
                                    </p:animEffect>
                                    <p:set>
                                      <p:cBhvr>
                                        <p:cTn id="131" dur="1" fill="hold">
                                          <p:stCondLst>
                                            <p:cond delay="499"/>
                                          </p:stCondLst>
                                        </p:cTn>
                                        <p:tgtEl>
                                          <p:spTgt spid="4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40"/>
                                        </p:tgtEl>
                                      </p:cBhvr>
                                    </p:animEffect>
                                    <p:set>
                                      <p:cBhvr>
                                        <p:cTn id="134" dur="1" fill="hold">
                                          <p:stCondLst>
                                            <p:cond delay="499"/>
                                          </p:stCondLst>
                                        </p:cTn>
                                        <p:tgtEl>
                                          <p:spTgt spid="40"/>
                                        </p:tgtEl>
                                        <p:attrNameLst>
                                          <p:attrName>style.visibility</p:attrName>
                                        </p:attrNameLst>
                                      </p:cBhvr>
                                      <p:to>
                                        <p:strVal val="hidden"/>
                                      </p:to>
                                    </p:set>
                                  </p:childTnLst>
                                </p:cTn>
                              </p:par>
                              <p:par>
                                <p:cTn id="135" presetID="10" presetClass="entr" presetSubtype="0" fill="hold"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childTnLst>
                                </p:cTn>
                              </p:par>
                              <p:par>
                                <p:cTn id="141" presetID="10"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500"/>
                                        <p:tgtEl>
                                          <p:spTgt spid="4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47"/>
                                        </p:tgtEl>
                                      </p:cBhvr>
                                    </p:animEffect>
                                    <p:set>
                                      <p:cBhvr>
                                        <p:cTn id="148" dur="1" fill="hold">
                                          <p:stCondLst>
                                            <p:cond delay="499"/>
                                          </p:stCondLst>
                                        </p:cTn>
                                        <p:tgtEl>
                                          <p:spTgt spid="4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8"/>
                                        </p:tgtEl>
                                      </p:cBhvr>
                                    </p:animEffect>
                                    <p:set>
                                      <p:cBhvr>
                                        <p:cTn id="151" dur="1" fill="hold">
                                          <p:stCondLst>
                                            <p:cond delay="499"/>
                                          </p:stCondLst>
                                        </p:cTn>
                                        <p:tgtEl>
                                          <p:spTgt spid="48"/>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fade">
                                      <p:cBhvr>
                                        <p:cTn id="154" dur="500"/>
                                        <p:tgtEl>
                                          <p:spTgt spid="41"/>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2050"/>
                                        </p:tgtEl>
                                        <p:attrNameLst>
                                          <p:attrName>style.visibility</p:attrName>
                                        </p:attrNameLst>
                                      </p:cBhvr>
                                      <p:to>
                                        <p:strVal val="visible"/>
                                      </p:to>
                                    </p:set>
                                    <p:animEffect transition="in" filter="fade">
                                      <p:cBhvr>
                                        <p:cTn id="15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41"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548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9780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1" name="TextBox 10"/>
              <p:cNvSpPr txBox="1"/>
              <p:nvPr/>
            </p:nvSpPr>
            <p:spPr>
              <a:xfrm>
                <a:off x="1219200" y="995067"/>
                <a:ext cx="11430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219200" y="995067"/>
                <a:ext cx="1143000" cy="369332"/>
              </a:xfrm>
              <a:prstGeom prst="rect">
                <a:avLst/>
              </a:prstGeom>
              <a:blipFill rotWithShape="1">
                <a:blip r:embed="rId4"/>
                <a:stretch>
                  <a:fillRect l="-3191" t="-8197" r="-1329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5"/>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6"/>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7"/>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9"/>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231778" y="548640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31778" y="5486400"/>
                <a:ext cx="835022" cy="369332"/>
              </a:xfrm>
              <a:prstGeom prst="rect">
                <a:avLst/>
              </a:prstGeom>
              <a:blipFill rotWithShape="1">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46074" y="605439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6074" y="6054398"/>
                <a:ext cx="682626" cy="369332"/>
              </a:xfrm>
              <a:prstGeom prst="rect">
                <a:avLst/>
              </a:prstGeom>
              <a:blipFill rotWithShape="1">
                <a:blip r:embed="rId11"/>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548640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92222" y="605439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3.4</a:t>
            </a:r>
          </a:p>
        </p:txBody>
      </p:sp>
      <p:pic>
        <p:nvPicPr>
          <p:cNvPr id="34" name="Picture 9" descr="http://www.iflg.uk.com/captcha/dice3.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3.6</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477" y="73317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173" y="637698"/>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6849" y="656256"/>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57649" y="635562"/>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9" y="658325"/>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05417" y="62681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99370"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599" y="685336"/>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4789" y="71033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iflg.uk.com/captcha/dice1.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7648" y="752962"/>
            <a:ext cx="1129829" cy="116050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428627"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52" name="TextBox 51"/>
          <p:cNvSpPr txBox="1"/>
          <p:nvPr/>
        </p:nvSpPr>
        <p:spPr>
          <a:xfrm>
            <a:off x="1374775"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53" name="TextBox 52"/>
              <p:cNvSpPr txBox="1"/>
              <p:nvPr/>
            </p:nvSpPr>
            <p:spPr>
              <a:xfrm>
                <a:off x="152008" y="472566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2487</m:t>
                          </m:r>
                        </m:sub>
                      </m:sSub>
                    </m:oMath>
                  </m:oMathPara>
                </a14:m>
                <a:endParaRPr lang="en-US" dirty="0">
                  <a:solidFill>
                    <a:srgbClr val="FFFFFF"/>
                  </a:solidFill>
                  <a:ea typeface="ＭＳ Ｐゴシック" pitchFamily="34" charset="-128"/>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52008" y="4725660"/>
                <a:ext cx="835022" cy="369332"/>
              </a:xfrm>
              <a:prstGeom prst="rect">
                <a:avLst/>
              </a:prstGeom>
              <a:blipFill rotWithShape="1">
                <a:blip r:embed="rId16"/>
                <a:stretch>
                  <a:fillRect b="-1639"/>
                </a:stretch>
              </a:blipFill>
            </p:spPr>
            <p:txBody>
              <a:bodyPr/>
              <a:lstStyle/>
              <a:p>
                <a:r>
                  <a:rPr lang="en-US">
                    <a:noFill/>
                  </a:rPr>
                  <a:t> </a:t>
                </a:r>
              </a:p>
            </p:txBody>
          </p:sp>
        </mc:Fallback>
      </mc:AlternateContent>
      <p:sp>
        <p:nvSpPr>
          <p:cNvPr id="54" name="TextBox 53"/>
          <p:cNvSpPr txBox="1"/>
          <p:nvPr/>
        </p:nvSpPr>
        <p:spPr>
          <a:xfrm>
            <a:off x="125055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graphicFrame>
        <p:nvGraphicFramePr>
          <p:cNvPr id="56" name="Chart 55"/>
          <p:cNvGraphicFramePr>
            <a:graphicFrameLocks/>
          </p:cNvGraphicFramePr>
          <p:nvPr/>
        </p:nvGraphicFramePr>
        <p:xfrm>
          <a:off x="2605419" y="2474943"/>
          <a:ext cx="5603248" cy="364904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327800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031"/>
                                        </p:tgtEl>
                                      </p:cBhvr>
                                    </p:animEffect>
                                    <p:set>
                                      <p:cBhvr>
                                        <p:cTn id="30" dur="1" fill="hold">
                                          <p:stCondLst>
                                            <p:cond delay="499"/>
                                          </p:stCondLst>
                                        </p:cTn>
                                        <p:tgtEl>
                                          <p:spTgt spid="10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39"/>
                                        </p:tgtEl>
                                      </p:cBhvr>
                                    </p:animEffect>
                                    <p:set>
                                      <p:cBhvr>
                                        <p:cTn id="33" dur="1" fill="hold">
                                          <p:stCondLst>
                                            <p:cond delay="499"/>
                                          </p:stCondLst>
                                        </p:cTn>
                                        <p:tgtEl>
                                          <p:spTgt spid="103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41"/>
                                        </p:tgtEl>
                                      </p:cBhvr>
                                    </p:animEffect>
                                    <p:set>
                                      <p:cBhvr>
                                        <p:cTn id="68" dur="1" fill="hold">
                                          <p:stCondLst>
                                            <p:cond delay="499"/>
                                          </p:stCondLst>
                                        </p:cTn>
                                        <p:tgtEl>
                                          <p:spTgt spid="4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2"/>
                                        </p:tgtEl>
                                      </p:cBhvr>
                                    </p:animEffect>
                                    <p:set>
                                      <p:cBhvr>
                                        <p:cTn id="71" dur="1" fill="hold">
                                          <p:stCondLst>
                                            <p:cond delay="499"/>
                                          </p:stCondLst>
                                        </p:cTn>
                                        <p:tgtEl>
                                          <p:spTgt spid="4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3"/>
                                        </p:tgtEl>
                                      </p:cBhvr>
                                    </p:animEffect>
                                    <p:set>
                                      <p:cBhvr>
                                        <p:cTn id="74" dur="1" fill="hold">
                                          <p:stCondLst>
                                            <p:cond delay="499"/>
                                          </p:stCondLst>
                                        </p:cTn>
                                        <p:tgtEl>
                                          <p:spTgt spid="4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45"/>
                                        </p:tgtEl>
                                      </p:cBhvr>
                                    </p:animEffect>
                                    <p:set>
                                      <p:cBhvr>
                                        <p:cTn id="80" dur="1" fill="hold">
                                          <p:stCondLst>
                                            <p:cond delay="499"/>
                                          </p:stCondLst>
                                        </p:cTn>
                                        <p:tgtEl>
                                          <p:spTgt spid="4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par>
                                <p:cTn id="108" presetID="10"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par>
                                <p:cTn id="111" presetID="10"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nodeType="clickEffect">
                                  <p:stCondLst>
                                    <p:cond delay="0"/>
                                  </p:stCondLst>
                                  <p:childTnLst>
                                    <p:animEffect transition="out" filter="fade">
                                      <p:cBhvr>
                                        <p:cTn id="129" dur="500"/>
                                        <p:tgtEl>
                                          <p:spTgt spid="46"/>
                                        </p:tgtEl>
                                      </p:cBhvr>
                                    </p:animEffect>
                                    <p:set>
                                      <p:cBhvr>
                                        <p:cTn id="130" dur="1" fill="hold">
                                          <p:stCondLst>
                                            <p:cond delay="499"/>
                                          </p:stCondLst>
                                        </p:cTn>
                                        <p:tgtEl>
                                          <p:spTgt spid="4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47"/>
                                        </p:tgtEl>
                                      </p:cBhvr>
                                    </p:animEffect>
                                    <p:set>
                                      <p:cBhvr>
                                        <p:cTn id="133" dur="1" fill="hold">
                                          <p:stCondLst>
                                            <p:cond delay="499"/>
                                          </p:stCondLst>
                                        </p:cTn>
                                        <p:tgtEl>
                                          <p:spTgt spid="4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8"/>
                                        </p:tgtEl>
                                      </p:cBhvr>
                                    </p:animEffect>
                                    <p:set>
                                      <p:cBhvr>
                                        <p:cTn id="136" dur="1" fill="hold">
                                          <p:stCondLst>
                                            <p:cond delay="499"/>
                                          </p:stCondLst>
                                        </p:cTn>
                                        <p:tgtEl>
                                          <p:spTgt spid="48"/>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49"/>
                                        </p:tgtEl>
                                      </p:cBhvr>
                                    </p:animEffect>
                                    <p:set>
                                      <p:cBhvr>
                                        <p:cTn id="139" dur="1" fill="hold">
                                          <p:stCondLst>
                                            <p:cond delay="499"/>
                                          </p:stCondLst>
                                        </p:cTn>
                                        <p:tgtEl>
                                          <p:spTgt spid="49"/>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ntr" presetSubtype="0" fill="hold" grpId="0"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fade">
                                      <p:cBhvr>
                                        <p:cTn id="148" dur="500"/>
                                        <p:tgtEl>
                                          <p:spTgt spid="2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fade">
                                      <p:cBhvr>
                                        <p:cTn id="151" dur="500"/>
                                        <p:tgtEl>
                                          <p:spTgt spid="3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500"/>
                                        <p:tgtEl>
                                          <p:spTgt spid="3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500"/>
                                        <p:tgtEl>
                                          <p:spTgt spid="5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fade">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P spid="51" grpId="0"/>
      <p:bldP spid="52" grpId="0"/>
      <p:bldP spid="53" grpId="0"/>
      <p:bldP spid="54" grpId="0"/>
      <p:bldGraphic spid="56"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143000" y="1066800"/>
            <a:ext cx="0" cy="449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8256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xmlns:a14="http://schemas.microsoft.com/office/drawing/2010/main">
        <mc:Choice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4"/>
                <a:stretch>
                  <a:fillRect l="-270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5"/>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6"/>
                <a:stretch>
                  <a:fillRect l="-4054"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7"/>
                <a:stretch>
                  <a:fillRect l="-4054"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8"/>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xmlns:a14="http://schemas.microsoft.com/office/drawing/2010/main">
        <mc:Choice Requires="a14">
          <p:sp>
            <p:nvSpPr>
              <p:cNvPr id="24" name="TextBox 23"/>
              <p:cNvSpPr txBox="1"/>
              <p:nvPr/>
            </p:nvSpPr>
            <p:spPr>
              <a:xfrm>
                <a:off x="155580" y="4560221"/>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55580" y="4560221"/>
                <a:ext cx="835022" cy="369332"/>
              </a:xfrm>
              <a:prstGeom prst="rect">
                <a:avLst/>
              </a:prstGeom>
              <a:blipFill rotWithShape="1">
                <a:blip r:embed="rId9"/>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69876" y="5128219"/>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269876" y="5128219"/>
                <a:ext cx="682626" cy="369332"/>
              </a:xfrm>
              <a:prstGeom prst="rect">
                <a:avLst/>
              </a:prstGeom>
              <a:blipFill rotWithShape="1">
                <a:blip r:embed="rId10"/>
                <a:stretch>
                  <a:fillRect l="-6250" b="-1639"/>
                </a:stretch>
              </a:blipFill>
            </p:spPr>
            <p:txBody>
              <a:bodyPr/>
              <a:lstStyle/>
              <a:p>
                <a:r>
                  <a:rPr lang="en-US">
                    <a:noFill/>
                  </a:rPr>
                  <a:t> </a:t>
                </a:r>
              </a:p>
            </p:txBody>
          </p:sp>
        </mc:Fallback>
      </mc:AlternateContent>
      <p:sp>
        <p:nvSpPr>
          <p:cNvPr id="27" name="TextBox 26"/>
          <p:cNvSpPr txBox="1"/>
          <p:nvPr/>
        </p:nvSpPr>
        <p:spPr>
          <a:xfrm>
            <a:off x="1216024"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28" name="TextBox 27"/>
          <p:cNvSpPr txBox="1"/>
          <p:nvPr/>
        </p:nvSpPr>
        <p:spPr>
          <a:xfrm>
            <a:off x="1216024"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2.9</a:t>
            </a:r>
          </a:p>
        </p:txBody>
      </p:sp>
      <p:sp>
        <p:nvSpPr>
          <p:cNvPr id="29" name="TextBox 28"/>
          <p:cNvSpPr txBox="1"/>
          <p:nvPr/>
        </p:nvSpPr>
        <p:spPr>
          <a:xfrm>
            <a:off x="1216024" y="3111750"/>
            <a:ext cx="5683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4.3</a:t>
            </a:r>
          </a:p>
        </p:txBody>
      </p:sp>
      <p:sp>
        <p:nvSpPr>
          <p:cNvPr id="30" name="TextBox 29"/>
          <p:cNvSpPr txBox="1"/>
          <p:nvPr/>
        </p:nvSpPr>
        <p:spPr>
          <a:xfrm>
            <a:off x="1216024"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31" name="TextBox 30"/>
          <p:cNvSpPr txBox="1"/>
          <p:nvPr/>
        </p:nvSpPr>
        <p:spPr>
          <a:xfrm>
            <a:off x="1216024"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216024" y="4560221"/>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16024" y="5128219"/>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3.7</a:t>
            </a:r>
          </a:p>
        </p:txBody>
      </p:sp>
      <p:pic>
        <p:nvPicPr>
          <p:cNvPr id="34" name="Picture 9" descr="http://www.iflg.uk.com/captcha/dice3.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216024"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3.3</a:t>
            </a:r>
          </a:p>
        </p:txBody>
      </p:sp>
      <p:pic>
        <p:nvPicPr>
          <p:cNvPr id="36" name="Picture 15" descr="http://38.media.tumblr.com/35cfc567ab5232c0e56205e9c6daefc9/tumblr_ntbq7yG9Tf1tlfm47o1_2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1" descr="http://www.workforcewellness.co.uk/captcha/dice4.gi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858" y="1850214"/>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54" y="1754736"/>
            <a:ext cx="1128381" cy="116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2230" y="1773294"/>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3" descr="http://www.iflg.uk.com/captcha/dice5.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43030" y="1752600"/>
            <a:ext cx="1136852" cy="11625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www.iflg.uk.com/captcha/dice1.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1775363"/>
            <a:ext cx="1129829" cy="11605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 name="Chart 60"/>
          <p:cNvGraphicFramePr>
            <a:graphicFrameLocks/>
          </p:cNvGraphicFramePr>
          <p:nvPr/>
        </p:nvGraphicFramePr>
        <p:xfrm>
          <a:off x="2867016" y="3010651"/>
          <a:ext cx="5707280" cy="3586440"/>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xmlns:a14="http://schemas.microsoft.com/office/drawing/2010/main">
        <mc:Choice Requires="a14">
          <p:sp>
            <p:nvSpPr>
              <p:cNvPr id="3" name="Rectangle 2"/>
              <p:cNvSpPr/>
              <p:nvPr/>
            </p:nvSpPr>
            <p:spPr>
              <a:xfrm>
                <a:off x="1216951" y="1014212"/>
                <a:ext cx="1054071" cy="369332"/>
              </a:xfrm>
              <a:prstGeom prst="rect">
                <a:avLst/>
              </a:prstGeom>
            </p:spPr>
            <p:txBody>
              <a:bodyPr wrap="none">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xmlns="">
          <p:sp>
            <p:nvSpPr>
              <p:cNvPr id="3" name="Rectangle 2"/>
              <p:cNvSpPr>
                <a:spLocks noRot="1" noChangeAspect="1" noMove="1" noResize="1" noEditPoints="1" noAdjustHandles="1" noChangeArrowheads="1" noChangeShapeType="1" noTextEdit="1"/>
              </p:cNvSpPr>
              <p:nvPr/>
            </p:nvSpPr>
            <p:spPr>
              <a:xfrm>
                <a:off x="1216951" y="1014212"/>
                <a:ext cx="1054071" cy="369332"/>
              </a:xfrm>
              <a:prstGeom prst="rect">
                <a:avLst/>
              </a:prstGeom>
              <a:blipFill rotWithShape="1">
                <a:blip r:embed="rId16"/>
                <a:stretch>
                  <a:fillRect l="-8092" t="-8197" r="-18497" b="-24590"/>
                </a:stretch>
              </a:blipFill>
            </p:spPr>
            <p:txBody>
              <a:bodyPr/>
              <a:lstStyle/>
              <a:p>
                <a:r>
                  <a:rPr lang="en-US">
                    <a:noFill/>
                  </a:rPr>
                  <a:t> </a:t>
                </a:r>
              </a:p>
            </p:txBody>
          </p:sp>
        </mc:Fallback>
      </mc:AlternateContent>
    </p:spTree>
    <p:extLst>
      <p:ext uri="{BB962C8B-B14F-4D97-AF65-F5344CB8AC3E}">
        <p14:creationId xmlns:p14="http://schemas.microsoft.com/office/powerpoint/2010/main" val="27939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p:bldP spid="22" grpId="0"/>
      <p:bldP spid="23" grpId="0"/>
      <p:bldP spid="24" grpId="0"/>
      <p:bldP spid="25" grpId="0"/>
      <p:bldP spid="27" grpId="0"/>
      <p:bldP spid="28" grpId="0"/>
      <p:bldP spid="29" grpId="0"/>
      <p:bldP spid="30" grpId="0"/>
      <p:bldP spid="31" grpId="0"/>
      <p:bldP spid="32" grpId="0"/>
      <p:bldP spid="33" grpId="0"/>
      <p:bldP spid="35" grpId="0"/>
      <p:bldGraphic spid="61"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nvGraphicFramePr>
        <p:xfrm>
          <a:off x="-238312" y="261609"/>
          <a:ext cx="4378480" cy="21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nvGraphicFramePr>
        <p:xfrm>
          <a:off x="1752600" y="2286000"/>
          <a:ext cx="51054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nvGraphicFramePr>
        <p:xfrm>
          <a:off x="3733800" y="4419600"/>
          <a:ext cx="5334000" cy="22098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2" name="TextBox 11"/>
              <p:cNvSpPr txBox="1"/>
              <p:nvPr/>
            </p:nvSpPr>
            <p:spPr>
              <a:xfrm>
                <a:off x="3653033" y="1201078"/>
                <a:ext cx="1429687" cy="523220"/>
              </a:xfrm>
              <a:prstGeom prst="rect">
                <a:avLst/>
              </a:prstGeom>
              <a:noFill/>
            </p:spPr>
            <p:txBody>
              <a:bodyPr wrap="none" rtlCol="0">
                <a:spAutoFit/>
              </a:bodyPr>
              <a:lstStyle/>
              <a:p>
                <a:pPr eaLnBrk="0" fontAlgn="base" hangingPunct="0">
                  <a:spcBef>
                    <a:spcPct val="0"/>
                  </a:spcBef>
                  <a:spcAft>
                    <a:spcPct val="0"/>
                  </a:spcAft>
                </a:pPr>
                <a14:m>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r>
                          <a:rPr lang="en-US" sz="2800" i="1" smtClean="0">
                            <a:solidFill>
                              <a:srgbClr val="FFFFFF"/>
                            </a:solidFill>
                            <a:latin typeface="Cambria Math"/>
                          </a:rPr>
                          <m:t>𝑥</m:t>
                        </m:r>
                      </m:sub>
                    </m:sSub>
                  </m:oMath>
                </a14:m>
                <a:r>
                  <a:rPr lang="en-US" sz="2800" dirty="0">
                    <a:solidFill>
                      <a:srgbClr val="FFFFFF"/>
                    </a:solidFill>
                    <a:ea typeface="ＭＳ Ｐゴシック" pitchFamily="34" charset="-128"/>
                  </a:rPr>
                  <a:t>=3.5,</a:t>
                </a:r>
              </a:p>
            </p:txBody>
          </p:sp>
        </mc:Choice>
        <mc:Fallback xmlns="">
          <p:sp>
            <p:nvSpPr>
              <p:cNvPr id="12" name="TextBox 11"/>
              <p:cNvSpPr txBox="1">
                <a:spLocks noRot="1" noChangeAspect="1" noMove="1" noResize="1" noEditPoints="1" noAdjustHandles="1" noChangeArrowheads="1" noChangeShapeType="1" noTextEdit="1"/>
              </p:cNvSpPr>
              <p:nvPr/>
            </p:nvSpPr>
            <p:spPr>
              <a:xfrm>
                <a:off x="3653033" y="1201078"/>
                <a:ext cx="1429687" cy="523220"/>
              </a:xfrm>
              <a:prstGeom prst="rect">
                <a:avLst/>
              </a:prstGeom>
              <a:blipFill rotWithShape="0">
                <a:blip r:embed="rId5"/>
                <a:stretch>
                  <a:fillRect t="-12791" r="-8085"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57200" y="32004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7200" y="3200400"/>
                <a:ext cx="1482842"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68086" y="53340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8086" y="5334000"/>
                <a:ext cx="1482842"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62200" y="5083162"/>
                <a:ext cx="1951175"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10</m:t>
                              </m:r>
                            </m:e>
                          </m:rad>
                        </m:den>
                      </m:f>
                    </m:oMath>
                  </m:oMathPara>
                </a14:m>
                <a:endParaRPr lang="en-US" sz="3200" dirty="0">
                  <a:solidFill>
                    <a:srgbClr val="FFFFFF"/>
                  </a:solidFill>
                  <a:ea typeface="ＭＳ Ｐゴシック" pitchFamily="34" charset="-128"/>
                </a:endParaRPr>
              </a:p>
            </p:txBody>
          </p:sp>
        </mc:Choice>
        <mc:Fallback xmlns="">
          <p:sp>
            <p:nvSpPr>
              <p:cNvPr id="15" name="Rectangle 14"/>
              <p:cNvSpPr>
                <a:spLocks noRot="1" noChangeAspect="1" noMove="1" noResize="1" noEditPoints="1" noAdjustHandles="1" noChangeArrowheads="1" noChangeShapeType="1" noTextEdit="1"/>
              </p:cNvSpPr>
              <p:nvPr/>
            </p:nvSpPr>
            <p:spPr>
              <a:xfrm>
                <a:off x="2362200" y="5083162"/>
                <a:ext cx="1951175" cy="1024896"/>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075335" y="2949562"/>
                <a:ext cx="1723549"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2</m:t>
                              </m:r>
                            </m:e>
                          </m:rad>
                        </m:den>
                      </m:f>
                    </m:oMath>
                  </m:oMathPara>
                </a14:m>
                <a:endParaRPr lang="en-US" sz="3200" dirty="0">
                  <a:solidFill>
                    <a:srgbClr val="FFFFFF"/>
                  </a:solidFill>
                  <a:ea typeface="ＭＳ Ｐゴシック" pitchFamily="34" charset="-128"/>
                </a:endParaRPr>
              </a:p>
            </p:txBody>
          </p:sp>
        </mc:Choice>
        <mc:Fallback xmlns="">
          <p:sp>
            <p:nvSpPr>
              <p:cNvPr id="16" name="Rectangle 15"/>
              <p:cNvSpPr>
                <a:spLocks noRot="1" noChangeAspect="1" noMove="1" noResize="1" noEditPoints="1" noAdjustHandles="1" noChangeArrowheads="1" noChangeShapeType="1" noTextEdit="1"/>
              </p:cNvSpPr>
              <p:nvPr/>
            </p:nvSpPr>
            <p:spPr>
              <a:xfrm>
                <a:off x="6075335" y="2949562"/>
                <a:ext cx="1723549" cy="1024896"/>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973716" y="1102717"/>
                <a:ext cx="692241" cy="584775"/>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smtClean="0">
                              <a:solidFill>
                                <a:srgbClr val="FFFFFF"/>
                              </a:solidFill>
                              <a:latin typeface="Cambria Math"/>
                              <a:ea typeface="Cambria Math"/>
                            </a:rPr>
                            <m:t>𝑥</m:t>
                          </m:r>
                        </m:sub>
                      </m:sSub>
                    </m:oMath>
                  </m:oMathPara>
                </a14:m>
                <a:endParaRPr lang="en-US" sz="3200" i="1" dirty="0">
                  <a:solidFill>
                    <a:srgbClr val="FFFFFF"/>
                  </a:solidFill>
                  <a:ea typeface="ＭＳ Ｐゴシック" pitchFamily="34" charset="-128"/>
                </a:endParaRPr>
              </a:p>
            </p:txBody>
          </p:sp>
        </mc:Choice>
        <mc:Fallback xmlns="">
          <p:sp>
            <p:nvSpPr>
              <p:cNvPr id="17" name="Rectangle 16"/>
              <p:cNvSpPr>
                <a:spLocks noRot="1" noChangeAspect="1" noMove="1" noResize="1" noEditPoints="1" noAdjustHandles="1" noChangeArrowheads="1" noChangeShapeType="1" noTextEdit="1"/>
              </p:cNvSpPr>
              <p:nvPr/>
            </p:nvSpPr>
            <p:spPr>
              <a:xfrm>
                <a:off x="4973716" y="1102717"/>
                <a:ext cx="692241" cy="584775"/>
              </a:xfrm>
              <a:prstGeom prst="rect">
                <a:avLst/>
              </a:prstGeom>
              <a:blipFill rotWithShape="0">
                <a:blip r:embed="rId10"/>
                <a:stretch>
                  <a:fillRect/>
                </a:stretch>
              </a:blipFill>
            </p:spPr>
            <p:txBody>
              <a:bodyPr/>
              <a:lstStyle/>
              <a:p>
                <a:r>
                  <a:rPr lang="en-US">
                    <a:noFill/>
                  </a:rPr>
                  <a:t> </a:t>
                </a:r>
              </a:p>
            </p:txBody>
          </p:sp>
        </mc:Fallback>
      </mc:AlternateContent>
      <p:sp>
        <p:nvSpPr>
          <p:cNvPr id="2" name="TextBox 1"/>
          <p:cNvSpPr txBox="1"/>
          <p:nvPr/>
        </p:nvSpPr>
        <p:spPr>
          <a:xfrm>
            <a:off x="4689520" y="101680"/>
            <a:ext cx="4267200" cy="1077218"/>
          </a:xfrm>
          <a:prstGeom prst="rect">
            <a:avLst/>
          </a:prstGeom>
          <a:noFill/>
        </p:spPr>
        <p:txBody>
          <a:bodyPr wrap="square" rtlCol="0">
            <a:spAutoFit/>
          </a:bodyPr>
          <a:lstStyle/>
          <a:p>
            <a:pPr algn="ctr" eaLnBrk="0" fontAlgn="base" hangingPunct="0">
              <a:spcBef>
                <a:spcPct val="0"/>
              </a:spcBef>
              <a:spcAft>
                <a:spcPct val="0"/>
              </a:spcAft>
            </a:pPr>
            <a:r>
              <a:rPr lang="en-US" sz="3200" dirty="0">
                <a:solidFill>
                  <a:srgbClr val="FFFFFF"/>
                </a:solidFill>
                <a:ea typeface="ＭＳ Ｐゴシック" pitchFamily="34" charset="-128"/>
              </a:rPr>
              <a:t>THE CENTRAL LIMIT THEOREM!!!</a:t>
            </a:r>
          </a:p>
        </p:txBody>
      </p:sp>
    </p:spTree>
    <p:extLst>
      <p:ext uri="{BB962C8B-B14F-4D97-AF65-F5344CB8AC3E}">
        <p14:creationId xmlns:p14="http://schemas.microsoft.com/office/powerpoint/2010/main" val="65191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P spid="13" grpId="0"/>
      <p:bldP spid="14" grpId="0"/>
      <p:bldP spid="15"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sz="4000" dirty="0">
                <a:ea typeface="+mj-ea"/>
              </a:rPr>
              <a:t>CENTRAL LIMIT THEOREM Cont.</a:t>
            </a:r>
          </a:p>
        </p:txBody>
      </p:sp>
      <mc:AlternateContent xmlns:mc="http://schemas.openxmlformats.org/markup-compatibility/2006" xmlns:a14="http://schemas.microsoft.com/office/drawing/2010/main">
        <mc:Choice Requires="a14">
          <p:sp>
            <p:nvSpPr>
              <p:cNvPr id="8196" name="Rectangle 4"/>
              <p:cNvSpPr>
                <a:spLocks noChangeArrowheads="1"/>
              </p:cNvSpPr>
              <p:nvPr/>
            </p:nvSpPr>
            <p:spPr bwMode="auto">
              <a:xfrm>
                <a:off x="533400" y="1828799"/>
                <a:ext cx="8153400" cy="160020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1. The distribution of sample </a:t>
                </a:r>
                <a14:m>
                  <m:oMath xmlns:m="http://schemas.openxmlformats.org/officeDocument/2006/math">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oMath>
                </a14:m>
                <a:r>
                  <a:rPr lang="en-US" altLang="en-US" sz="2800" b="1" i="1" dirty="0">
                    <a:solidFill>
                      <a:srgbClr val="FFFFFF"/>
                    </a:solidFill>
                    <a:latin typeface="Arial" pitchFamily="34" charset="0"/>
                  </a:rPr>
                  <a:t>’s</a:t>
                </a:r>
                <a:r>
                  <a:rPr lang="en-US" altLang="en-US" sz="2800" b="1" dirty="0">
                    <a:solidFill>
                      <a:srgbClr val="FFFFFF"/>
                    </a:solidFill>
                    <a:latin typeface="Arial" pitchFamily="34" charset="0"/>
                  </a:rPr>
                  <a:t> will, as the sample size increases, approach a </a:t>
                </a:r>
                <a:r>
                  <a:rPr lang="en-US" altLang="en-US" sz="2800" b="1" dirty="0">
                    <a:solidFill>
                      <a:srgbClr val="FFCC00"/>
                    </a:solidFill>
                    <a:latin typeface="Arial" pitchFamily="34" charset="0"/>
                  </a:rPr>
                  <a:t>normal</a:t>
                </a:r>
                <a:r>
                  <a:rPr lang="en-US" altLang="en-US" sz="2800" b="1" dirty="0">
                    <a:solidFill>
                      <a:srgbClr val="FFFFFF"/>
                    </a:solidFill>
                    <a:latin typeface="Arial" pitchFamily="34" charset="0"/>
                  </a:rPr>
                  <a:t> distribution.</a:t>
                </a:r>
              </a:p>
            </p:txBody>
          </p:sp>
        </mc:Choice>
        <mc:Fallback xmlns="">
          <p:sp>
            <p:nvSpPr>
              <p:cNvPr id="8196" name="Rectangle 4"/>
              <p:cNvSpPr>
                <a:spLocks noRot="1" noChangeAspect="1" noMove="1" noResize="1" noEditPoints="1" noAdjustHandles="1" noChangeArrowheads="1" noChangeShapeType="1" noTextEdit="1"/>
              </p:cNvSpPr>
              <p:nvPr/>
            </p:nvSpPr>
            <p:spPr bwMode="auto">
              <a:xfrm>
                <a:off x="533400" y="1828799"/>
                <a:ext cx="8153400" cy="1600201"/>
              </a:xfrm>
              <a:prstGeom prst="rect">
                <a:avLst/>
              </a:prstGeom>
              <a:blipFill>
                <a:blip r:embed="rId2"/>
                <a:stretch>
                  <a:fillRect l="-1571" t="-41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16EB3291-709C-4F62-A4FA-A2FB0A547919}"/>
                  </a:ext>
                </a:extLst>
              </p:cNvPr>
              <p:cNvSpPr>
                <a:spLocks noChangeArrowheads="1"/>
              </p:cNvSpPr>
              <p:nvPr/>
            </p:nvSpPr>
            <p:spPr bwMode="auto">
              <a:xfrm>
                <a:off x="533400" y="5029200"/>
                <a:ext cx="8153400" cy="113347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3. The standard deviation of the distribution of sample means is </a:t>
                </a:r>
                <a14:m>
                  <m:oMath xmlns:m="http://schemas.openxmlformats.org/officeDocument/2006/math">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r>
                  <a:rPr lang="en-US" altLang="en-US" sz="3600" b="1" dirty="0">
                    <a:solidFill>
                      <a:srgbClr val="FFFFFF"/>
                    </a:solidFill>
                    <a:latin typeface="Symbol" pitchFamily="18" charset="2"/>
                  </a:rPr>
                  <a:t></a:t>
                </a:r>
                <a:endParaRPr lang="en-US" altLang="en-US" sz="2800" b="1" dirty="0">
                  <a:solidFill>
                    <a:srgbClr val="FFFFFF"/>
                  </a:solidFill>
                  <a:latin typeface="Arial" pitchFamily="34" charset="0"/>
                </a:endParaRPr>
              </a:p>
              <a:p>
                <a:pPr eaLnBrk="0" fontAlgn="base" latinLnBrk="1" hangingPunct="0">
                  <a:spcBef>
                    <a:spcPct val="30000"/>
                  </a:spcBef>
                  <a:spcAft>
                    <a:spcPct val="30000"/>
                  </a:spcAft>
                  <a:buClrTx/>
                  <a:buSzTx/>
                  <a:buFontTx/>
                  <a:buNone/>
                </a:pPr>
                <a:endParaRPr lang="en-US" altLang="en-US" sz="2800" b="1" dirty="0">
                  <a:solidFill>
                    <a:srgbClr val="FFFFFF"/>
                  </a:solidFill>
                  <a:latin typeface="Arial" pitchFamily="34" charset="0"/>
                </a:endParaRPr>
              </a:p>
            </p:txBody>
          </p:sp>
        </mc:Choice>
        <mc:Fallback xmlns="">
          <p:sp>
            <p:nvSpPr>
              <p:cNvPr id="4" name="Rectangle 4">
                <a:extLst>
                  <a:ext uri="{FF2B5EF4-FFF2-40B4-BE49-F238E27FC236}">
                    <a16:creationId xmlns:a16="http://schemas.microsoft.com/office/drawing/2014/main" id="{16EB3291-709C-4F62-A4FA-A2FB0A547919}"/>
                  </a:ext>
                </a:extLst>
              </p:cNvPr>
              <p:cNvSpPr>
                <a:spLocks noRot="1" noChangeAspect="1" noMove="1" noResize="1" noEditPoints="1" noAdjustHandles="1" noChangeArrowheads="1" noChangeShapeType="1" noTextEdit="1"/>
              </p:cNvSpPr>
              <p:nvPr/>
            </p:nvSpPr>
            <p:spPr bwMode="auto">
              <a:xfrm>
                <a:off x="533400" y="5029200"/>
                <a:ext cx="8153400" cy="1133476"/>
              </a:xfrm>
              <a:prstGeom prst="rect">
                <a:avLst/>
              </a:prstGeom>
              <a:blipFill>
                <a:blip r:embed="rId3"/>
                <a:stretch>
                  <a:fillRect l="-1571" t="-5914" r="-1272" b="-107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936940-6DD6-40EF-95FF-BBF63A261EA9}"/>
                  </a:ext>
                </a:extLst>
              </p:cNvPr>
              <p:cNvSpPr>
                <a:spLocks noChangeArrowheads="1"/>
              </p:cNvSpPr>
              <p:nvPr/>
            </p:nvSpPr>
            <p:spPr bwMode="auto">
              <a:xfrm>
                <a:off x="533400" y="3552824"/>
                <a:ext cx="8153400" cy="154282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2. The mean of the sample means is the  population mean </a:t>
                </a:r>
                <a:r>
                  <a:rPr lang="en-US" altLang="en-US" sz="2800" b="1" i="1" dirty="0">
                    <a:solidFill>
                      <a:srgbClr val="FFFFFF"/>
                    </a:solidFill>
                    <a:latin typeface="Arial" pitchFamily="34" charset="0"/>
                  </a:rPr>
                  <a:t>µ</a:t>
                </a:r>
                <a:r>
                  <a:rPr lang="en-US" altLang="en-US" sz="2800" b="1" dirty="0">
                    <a:solidFill>
                      <a:srgbClr val="FFFFFF"/>
                    </a:solidFill>
                    <a:latin typeface="Arial" pitchFamily="34" charset="0"/>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r>
                          <a:rPr lang="en-US" altLang="en-US" sz="2800" b="1" i="1" smtClean="0">
                            <a:solidFill>
                              <a:srgbClr val="FFFFFF"/>
                            </a:solidFill>
                            <a:latin typeface="Cambria Math" panose="02040503050406030204" pitchFamily="18" charset="0"/>
                          </a:rPr>
                          <m:t>𝒙</m:t>
                        </m:r>
                      </m:sub>
                    </m:sSub>
                  </m:oMath>
                </a14:m>
                <a:endParaRPr lang="en-US" altLang="en-US" sz="2800" b="1" dirty="0">
                  <a:solidFill>
                    <a:srgbClr val="FFFFFF"/>
                  </a:solidFill>
                  <a:latin typeface="Arial" pitchFamily="34" charset="0"/>
                </a:endParaRPr>
              </a:p>
            </p:txBody>
          </p:sp>
        </mc:Choice>
        <mc:Fallback xmlns="">
          <p:sp>
            <p:nvSpPr>
              <p:cNvPr id="5" name="Rectangle 4">
                <a:extLst>
                  <a:ext uri="{FF2B5EF4-FFF2-40B4-BE49-F238E27FC236}">
                    <a16:creationId xmlns:a16="http://schemas.microsoft.com/office/drawing/2014/main" id="{62936940-6DD6-40EF-95FF-BBF63A261EA9}"/>
                  </a:ext>
                </a:extLst>
              </p:cNvPr>
              <p:cNvSpPr>
                <a:spLocks noRot="1" noChangeAspect="1" noMove="1" noResize="1" noEditPoints="1" noAdjustHandles="1" noChangeArrowheads="1" noChangeShapeType="1" noTextEdit="1"/>
              </p:cNvSpPr>
              <p:nvPr/>
            </p:nvSpPr>
            <p:spPr bwMode="auto">
              <a:xfrm>
                <a:off x="533400" y="3552824"/>
                <a:ext cx="8153400" cy="1542829"/>
              </a:xfrm>
              <a:prstGeom prst="rect">
                <a:avLst/>
              </a:prstGeom>
              <a:blipFill>
                <a:blip r:embed="rId4"/>
                <a:stretch>
                  <a:fillRect l="-1571" t="-43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81003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 T-</a:t>
            </a:r>
            <a:r>
              <a:rPr lang="en-US" dirty="0" err="1"/>
              <a:t>Distrbution</a:t>
            </a:r>
            <a:r>
              <a:rPr lang="en-US" dirty="0"/>
              <a:t> and 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47</a:t>
            </a:fld>
            <a:endParaRPr lang="en-US" altLang="en-US" dirty="0"/>
          </a:p>
        </p:txBody>
      </p:sp>
    </p:spTree>
    <p:extLst>
      <p:ext uri="{BB962C8B-B14F-4D97-AF65-F5344CB8AC3E}">
        <p14:creationId xmlns:p14="http://schemas.microsoft.com/office/powerpoint/2010/main" val="267833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About that known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3635" b="-226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48</a:t>
            </a:fld>
            <a:endParaRPr lang="en-US"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7681953-80C2-4231-BB0F-7D45A666F81A}"/>
                  </a:ext>
                </a:extLst>
              </p:cNvPr>
              <p:cNvSpPr txBox="1">
                <a:spLocks/>
              </p:cNvSpPr>
              <p:nvPr/>
            </p:nvSpPr>
            <p:spPr>
              <a:xfrm>
                <a:off x="373552" y="1870713"/>
                <a:ext cx="7543802" cy="5486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So far, we have treated the population standard deviation, </a:t>
                </a:r>
                <a14:m>
                  <m:oMath xmlns:m="http://schemas.openxmlformats.org/officeDocument/2006/math">
                    <m:r>
                      <a:rPr lang="en-US" i="1" smtClean="0">
                        <a:latin typeface="Cambria Math" charset="0"/>
                        <a:ea typeface="Cambria Math" charset="0"/>
                        <a:cs typeface="Cambria Math" charset="0"/>
                      </a:rPr>
                      <m:t>𝜎</m:t>
                    </m:r>
                  </m:oMath>
                </a14:m>
                <a:r>
                  <a:rPr lang="en-US" dirty="0"/>
                  <a:t>, as </a:t>
                </a:r>
                <a:r>
                  <a:rPr lang="en-US" dirty="0">
                    <a:solidFill>
                      <a:srgbClr val="FF0000"/>
                    </a:solidFill>
                  </a:rPr>
                  <a:t>known</a:t>
                </a:r>
                <a:r>
                  <a:rPr lang="en-US" dirty="0">
                    <a:solidFill>
                      <a:srgbClr val="000000"/>
                    </a:solidFill>
                  </a:rPr>
                  <a:t>.</a:t>
                </a:r>
              </a:p>
            </p:txBody>
          </p:sp>
        </mc:Choice>
        <mc:Fallback xmlns="">
          <p:sp>
            <p:nvSpPr>
              <p:cNvPr id="5" name="Content Placeholder 2">
                <a:extLst>
                  <a:ext uri="{FF2B5EF4-FFF2-40B4-BE49-F238E27FC236}">
                    <a16:creationId xmlns:a16="http://schemas.microsoft.com/office/drawing/2014/main" id="{07681953-80C2-4231-BB0F-7D45A666F81A}"/>
                  </a:ext>
                </a:extLst>
              </p:cNvPr>
              <p:cNvSpPr txBox="1">
                <a:spLocks noRot="1" noChangeAspect="1" noMove="1" noResize="1" noEditPoints="1" noAdjustHandles="1" noChangeArrowheads="1" noChangeShapeType="1" noTextEdit="1"/>
              </p:cNvSpPr>
              <p:nvPr/>
            </p:nvSpPr>
            <p:spPr>
              <a:xfrm>
                <a:off x="373552" y="1870713"/>
                <a:ext cx="7543802" cy="548637"/>
              </a:xfrm>
              <a:prstGeom prst="rect">
                <a:avLst/>
              </a:prstGeom>
              <a:blipFill>
                <a:blip r:embed="rId5"/>
                <a:stretch>
                  <a:fillRect l="-808" t="-12222" r="-11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C18DDA8-2299-4E54-9F71-0893A10D4E63}"/>
                  </a:ext>
                </a:extLst>
              </p:cNvPr>
              <p:cNvSpPr txBox="1">
                <a:spLocks/>
              </p:cNvSpPr>
              <p:nvPr/>
            </p:nvSpPr>
            <p:spPr>
              <a:xfrm>
                <a:off x="373552" y="2402142"/>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While this can happen in practice, often we have to </a:t>
                </a:r>
                <a:r>
                  <a:rPr lang="en-US" b="1" u="sng" cap="small" dirty="0"/>
                  <a:t>Estimate</a:t>
                </a:r>
                <a:r>
                  <a:rPr lang="en-US" dirty="0">
                    <a:solidFill>
                      <a:schemeClr val="tx1"/>
                    </a:solidFill>
                  </a:rPr>
                  <a:t> </a:t>
                </a:r>
                <a14:m>
                  <m:oMath xmlns:m="http://schemas.openxmlformats.org/officeDocument/2006/math">
                    <m:r>
                      <a:rPr lang="en-US" i="1">
                        <a:latin typeface="Cambria Math" charset="0"/>
                        <a:ea typeface="Cambria Math" charset="0"/>
                        <a:cs typeface="Cambria Math" charset="0"/>
                      </a:rPr>
                      <m:t>𝜎</m:t>
                    </m:r>
                    <m:r>
                      <a:rPr lang="en-US" i="1" smtClean="0">
                        <a:latin typeface="Cambria Math" charset="0"/>
                        <a:ea typeface="Cambria Math" charset="0"/>
                        <a:cs typeface="Cambria Math" charset="0"/>
                      </a:rPr>
                      <m:t> </m:t>
                    </m:r>
                  </m:oMath>
                </a14:m>
                <a:r>
                  <a:rPr lang="en-US" dirty="0">
                    <a:solidFill>
                      <a:schemeClr val="tx1"/>
                    </a:solidFill>
                  </a:rPr>
                  <a:t>using the same data we use to estimate </a:t>
                </a:r>
                <a14:m>
                  <m:oMath xmlns:m="http://schemas.openxmlformats.org/officeDocument/2006/math">
                    <m:r>
                      <a:rPr lang="en-US" i="1" smtClean="0">
                        <a:solidFill>
                          <a:schemeClr val="tx1"/>
                        </a:solidFill>
                        <a:latin typeface="Cambria Math" charset="0"/>
                        <a:ea typeface="Cambria Math" charset="0"/>
                        <a:cs typeface="Cambria Math" charset="0"/>
                      </a:rPr>
                      <m:t>𝜇</m:t>
                    </m:r>
                  </m:oMath>
                </a14:m>
                <a:r>
                  <a:rPr lang="en-US" dirty="0">
                    <a:solidFill>
                      <a:schemeClr val="tx1"/>
                    </a:solidFill>
                  </a:rPr>
                  <a:t>.</a:t>
                </a:r>
              </a:p>
            </p:txBody>
          </p:sp>
        </mc:Choice>
        <mc:Fallback xmlns="">
          <p:sp>
            <p:nvSpPr>
              <p:cNvPr id="6" name="Content Placeholder 2">
                <a:extLst>
                  <a:ext uri="{FF2B5EF4-FFF2-40B4-BE49-F238E27FC236}">
                    <a16:creationId xmlns:a16="http://schemas.microsoft.com/office/drawing/2014/main" id="{AC18DDA8-2299-4E54-9F71-0893A10D4E63}"/>
                  </a:ext>
                </a:extLst>
              </p:cNvPr>
              <p:cNvSpPr txBox="1">
                <a:spLocks noRot="1" noChangeAspect="1" noMove="1" noResize="1" noEditPoints="1" noAdjustHandles="1" noChangeArrowheads="1" noChangeShapeType="1" noTextEdit="1"/>
              </p:cNvSpPr>
              <p:nvPr/>
            </p:nvSpPr>
            <p:spPr>
              <a:xfrm>
                <a:off x="373552" y="2402142"/>
                <a:ext cx="7543802" cy="645858"/>
              </a:xfrm>
              <a:prstGeom prst="rect">
                <a:avLst/>
              </a:prstGeom>
              <a:blipFill>
                <a:blip r:embed="rId6"/>
                <a:stretch>
                  <a:fillRect l="-808" t="-9434" r="-2342" b="-160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28F4D09-A00A-48B7-95EE-DD2A95ECB9FF}"/>
                  </a:ext>
                </a:extLst>
              </p:cNvPr>
              <p:cNvSpPr txBox="1">
                <a:spLocks/>
              </p:cNvSpPr>
              <p:nvPr/>
            </p:nvSpPr>
            <p:spPr>
              <a:xfrm>
                <a:off x="373552" y="5149152"/>
                <a:ext cx="7543802" cy="123148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Answer: Because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charset="0"/>
                          </a:rPr>
                          <m:t>𝑦</m:t>
                        </m:r>
                      </m:e>
                    </m:acc>
                    <m:r>
                      <a:rPr lang="en-US" i="1" smtClean="0">
                        <a:solidFill>
                          <a:schemeClr val="tx1"/>
                        </a:solidFill>
                        <a:latin typeface="Cambria Math" charset="0"/>
                      </a:rPr>
                      <m:t>=85</m:t>
                    </m:r>
                  </m:oMath>
                </a14:m>
                <a:r>
                  <a:rPr lang="en-US" dirty="0">
                    <a:solidFill>
                      <a:schemeClr val="tx1"/>
                    </a:solidFill>
                  </a:rPr>
                  <a:t>,</a:t>
                </a:r>
              </a:p>
              <a:p>
                <a14:m>
                  <m:oMath xmlns:m="http://schemas.openxmlformats.org/officeDocument/2006/math">
                    <m:r>
                      <a:rPr lang="en-US" i="1" dirty="0">
                        <a:solidFill>
                          <a:schemeClr val="tx1"/>
                        </a:solidFill>
                        <a:latin typeface="Cambria Math" charset="0"/>
                      </a:rPr>
                      <m:t>𝑠</m:t>
                    </m:r>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79</m:t>
                                </m:r>
                                <m:r>
                                  <a:rPr lang="en-US" i="1">
                                    <a:solidFill>
                                      <a:schemeClr val="tx1"/>
                                    </a:solidFill>
                                    <a:latin typeface="Cambria Math" charset="0"/>
                                  </a:rPr>
                                  <m:t>−</m:t>
                                </m:r>
                                <m:r>
                                  <a:rPr lang="en-US" i="1" smtClean="0">
                                    <a:solidFill>
                                      <a:schemeClr val="tx1"/>
                                    </a:solidFill>
                                    <a:latin typeface="Cambria Math" charset="0"/>
                                  </a:rPr>
                                  <m:t>85</m:t>
                                </m:r>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83</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84</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89</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90</m:t>
                                </m:r>
                                <m:r>
                                  <a:rPr lang="en-US" i="1">
                                    <a:solidFill>
                                      <a:schemeClr val="tx1"/>
                                    </a:solidFill>
                                    <a:latin typeface="Cambria Math" charset="0"/>
                                  </a:rPr>
                                  <m:t>−85)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5</m:t>
                            </m:r>
                            <m:r>
                              <a:rPr lang="en-US" i="1" dirty="0">
                                <a:solidFill>
                                  <a:schemeClr val="tx1"/>
                                </a:solidFill>
                                <a:latin typeface="Cambria Math" charset="0"/>
                              </a:rPr>
                              <m:t>−1</m:t>
                            </m:r>
                          </m:e>
                        </m:rad>
                      </m:den>
                    </m:f>
                    <m:r>
                      <a:rPr lang="en-US" i="1" dirty="0" smtClean="0">
                        <a:solidFill>
                          <a:schemeClr val="tx1"/>
                        </a:solidFill>
                        <a:latin typeface="Cambria Math" charset="0"/>
                      </a:rPr>
                      <m:t> </m:t>
                    </m:r>
                  </m:oMath>
                </a14:m>
                <a:r>
                  <a:rPr lang="en-US" dirty="0">
                    <a:solidFill>
                      <a:schemeClr val="tx1"/>
                    </a:solidFill>
                  </a:rPr>
                  <a:t>= </a:t>
                </a:r>
                <a14:m>
                  <m:oMath xmlns:m="http://schemas.openxmlformats.org/officeDocument/2006/math">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6</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2</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1</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4</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4</m:t>
                            </m:r>
                          </m:e>
                        </m:rad>
                      </m:den>
                    </m:f>
                  </m:oMath>
                </a14:m>
                <a:r>
                  <a:rPr lang="en-US" dirty="0">
                    <a:solidFill>
                      <a:schemeClr val="tx1"/>
                    </a:solidFill>
                  </a:rPr>
                  <a:t> = 6.403</a:t>
                </a:r>
              </a:p>
              <a:p>
                <a:endParaRPr lang="en-US" dirty="0">
                  <a:solidFill>
                    <a:schemeClr val="tx1"/>
                  </a:solidFill>
                </a:endParaRPr>
              </a:p>
            </p:txBody>
          </p:sp>
        </mc:Choice>
        <mc:Fallback xmlns="">
          <p:sp>
            <p:nvSpPr>
              <p:cNvPr id="7" name="Content Placeholder 2">
                <a:extLst>
                  <a:ext uri="{FF2B5EF4-FFF2-40B4-BE49-F238E27FC236}">
                    <a16:creationId xmlns:a16="http://schemas.microsoft.com/office/drawing/2014/main" id="{728F4D09-A00A-48B7-95EE-DD2A95ECB9FF}"/>
                  </a:ext>
                </a:extLst>
              </p:cNvPr>
              <p:cNvSpPr txBox="1">
                <a:spLocks noRot="1" noChangeAspect="1" noMove="1" noResize="1" noEditPoints="1" noAdjustHandles="1" noChangeArrowheads="1" noChangeShapeType="1" noTextEdit="1"/>
              </p:cNvSpPr>
              <p:nvPr/>
            </p:nvSpPr>
            <p:spPr>
              <a:xfrm>
                <a:off x="373552" y="5149152"/>
                <a:ext cx="7543802" cy="1231486"/>
              </a:xfrm>
              <a:prstGeom prst="rect">
                <a:avLst/>
              </a:prstGeom>
              <a:blipFill>
                <a:blip r:embed="rId7"/>
                <a:stretch>
                  <a:fillRect l="-808" t="-7426" b="-4950"/>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5B2DDC1B-DA8F-457E-AC81-A0DDF144B18F}"/>
              </a:ext>
            </a:extLst>
          </p:cNvPr>
          <p:cNvSpPr txBox="1">
            <a:spLocks/>
          </p:cNvSpPr>
          <p:nvPr/>
        </p:nvSpPr>
        <p:spPr>
          <a:xfrm>
            <a:off x="373552" y="4448109"/>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tx1"/>
                </a:solidFill>
              </a:rPr>
              <a:t>Example:</a:t>
            </a:r>
            <a:r>
              <a:rPr lang="en-US" dirty="0">
                <a:solidFill>
                  <a:schemeClr val="tx1"/>
                </a:solidFill>
              </a:rPr>
              <a:t> If we have data 79, 83, 84, 89, 90 mm for digitus tertius (the human middle finger).  What is an estimate of the standard deviation?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D8F120-DDCE-4B77-96F8-86486FF6BDED}"/>
                  </a:ext>
                </a:extLst>
              </p:cNvPr>
              <p:cNvSpPr txBox="1"/>
              <p:nvPr/>
            </p:nvSpPr>
            <p:spPr>
              <a:xfrm>
                <a:off x="373552" y="3228975"/>
                <a:ext cx="8551373" cy="847348"/>
              </a:xfrm>
              <a:prstGeom prst="rect">
                <a:avLst/>
              </a:prstGeom>
              <a:noFill/>
            </p:spPr>
            <p:txBody>
              <a:bodyPr wrap="square" rtlCol="0">
                <a:spAutoFit/>
              </a:bodyPr>
              <a:lstStyle/>
              <a:p>
                <a:r>
                  <a:rPr lang="en-US" b="1" u="sng" cap="small" dirty="0"/>
                  <a:t>Estimate</a:t>
                </a:r>
                <a:r>
                  <a:rPr lang="en-US" dirty="0"/>
                  <a:t> </a:t>
                </a:r>
                <a14:m>
                  <m:oMath xmlns:m="http://schemas.openxmlformats.org/officeDocument/2006/math">
                    <m:r>
                      <a:rPr lang="en-US" i="1">
                        <a:latin typeface="Cambria Math" charset="0"/>
                        <a:ea typeface="Cambria Math" charset="0"/>
                        <a:cs typeface="Cambria Math" charset="0"/>
                      </a:rPr>
                      <m:t>𝜎</m:t>
                    </m:r>
                  </m:oMath>
                </a14:m>
                <a:r>
                  <a:rPr lang="en-US" dirty="0"/>
                  <a:t>:    </a:t>
                </a:r>
                <a14:m>
                  <m:oMath xmlns:m="http://schemas.openxmlformats.org/officeDocument/2006/math">
                    <m:r>
                      <a:rPr lang="en-US" i="1" dirty="0">
                        <a:latin typeface="Cambria Math" charset="0"/>
                      </a:rPr>
                      <m:t>𝑠</m:t>
                    </m:r>
                    <m:r>
                      <a:rPr lang="en-US" i="1" dirty="0">
                        <a:latin typeface="Cambria Math" charset="0"/>
                      </a:rPr>
                      <m:t>= </m:t>
                    </m:r>
                    <m:f>
                      <m:fPr>
                        <m:ctrlPr>
                          <a:rPr lang="en-US" i="1" dirty="0">
                            <a:latin typeface="Cambria Math" panose="02040503050406030204" pitchFamily="18" charset="0"/>
                          </a:rPr>
                        </m:ctrlPr>
                      </m:fPr>
                      <m:num>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1 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2</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 …+</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𝑛</m:t>
                                    </m:r>
                                    <m:r>
                                      <a:rPr lang="en-US" i="1">
                                        <a:latin typeface="Cambria Math" charset="0"/>
                                      </a:rPr>
                                      <m:t>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e>
                        </m:rad>
                        <m:r>
                          <m:rPr>
                            <m:nor/>
                          </m:rPr>
                          <a:rPr lang="en-US" dirty="0"/>
                          <m:t> </m:t>
                        </m:r>
                      </m:num>
                      <m:den>
                        <m:rad>
                          <m:radPr>
                            <m:degHide m:val="on"/>
                            <m:ctrlPr>
                              <a:rPr lang="en-US" i="1" dirty="0">
                                <a:latin typeface="Cambria Math" panose="02040503050406030204" pitchFamily="18" charset="0"/>
                              </a:rPr>
                            </m:ctrlPr>
                          </m:radPr>
                          <m:deg/>
                          <m:e>
                            <m:r>
                              <a:rPr lang="en-US" i="1" dirty="0">
                                <a:latin typeface="Cambria Math" charset="0"/>
                              </a:rPr>
                              <m:t>𝑛</m:t>
                            </m:r>
                            <m:r>
                              <a:rPr lang="en-US" i="1" dirty="0">
                                <a:latin typeface="Cambria Math" charset="0"/>
                              </a:rPr>
                              <m:t>−1</m:t>
                            </m:r>
                          </m:e>
                        </m:rad>
                      </m:den>
                    </m:f>
                  </m:oMath>
                </a14:m>
                <a:r>
                  <a:rPr lang="en-US" dirty="0"/>
                  <a:t>, we can think of the standard deviation as the average distance from each data point to the mean. (It’s not exactly this, though.)</a:t>
                </a:r>
              </a:p>
            </p:txBody>
          </p:sp>
        </mc:Choice>
        <mc:Fallback xmlns="">
          <p:sp>
            <p:nvSpPr>
              <p:cNvPr id="11" name="TextBox 10">
                <a:extLst>
                  <a:ext uri="{FF2B5EF4-FFF2-40B4-BE49-F238E27FC236}">
                    <a16:creationId xmlns:a16="http://schemas.microsoft.com/office/drawing/2014/main" id="{3BD8F120-DDCE-4B77-96F8-86486FF6BDED}"/>
                  </a:ext>
                </a:extLst>
              </p:cNvPr>
              <p:cNvSpPr txBox="1">
                <a:spLocks noRot="1" noChangeAspect="1" noMove="1" noResize="1" noEditPoints="1" noAdjustHandles="1" noChangeArrowheads="1" noChangeShapeType="1" noTextEdit="1"/>
              </p:cNvSpPr>
              <p:nvPr/>
            </p:nvSpPr>
            <p:spPr>
              <a:xfrm>
                <a:off x="373552" y="3228975"/>
                <a:ext cx="8551373" cy="847348"/>
              </a:xfrm>
              <a:prstGeom prst="rect">
                <a:avLst/>
              </a:prstGeom>
              <a:blipFill>
                <a:blip r:embed="rId8"/>
                <a:stretch>
                  <a:fillRect l="-570" b="-10791"/>
                </a:stretch>
              </a:blipFill>
            </p:spPr>
            <p:txBody>
              <a:bodyPr/>
              <a:lstStyle/>
              <a:p>
                <a:r>
                  <a:rPr lang="en-US">
                    <a:noFill/>
                  </a:rPr>
                  <a:t> </a:t>
                </a:r>
              </a:p>
            </p:txBody>
          </p:sp>
        </mc:Fallback>
      </mc:AlternateContent>
    </p:spTree>
    <p:extLst>
      <p:ext uri="{BB962C8B-B14F-4D97-AF65-F5344CB8AC3E}">
        <p14:creationId xmlns:p14="http://schemas.microsoft.com/office/powerpoint/2010/main" val="282270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T-ratio</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49</a:t>
            </a:fld>
            <a:endParaRPr lang="en-US" altLang="en-US" dirty="0"/>
          </a:p>
        </p:txBody>
      </p:sp>
      <p:sp>
        <p:nvSpPr>
          <p:cNvPr id="5" name="TextBox 4"/>
          <p:cNvSpPr txBox="1"/>
          <p:nvPr/>
        </p:nvSpPr>
        <p:spPr>
          <a:xfrm>
            <a:off x="1720926" y="5594455"/>
            <a:ext cx="6159348" cy="369332"/>
          </a:xfrm>
          <a:prstGeom prst="rect">
            <a:avLst/>
          </a:prstGeom>
          <a:noFill/>
        </p:spPr>
        <p:txBody>
          <a:bodyPr wrap="square" rtlCol="0">
            <a:spAutoFit/>
          </a:bodyPr>
          <a:lstStyle/>
          <a:p>
            <a:r>
              <a:rPr lang="en-US" dirty="0"/>
              <a:t>*This ratio HAS a t – distribution if Y is normally distributed.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D0C6E37-AF95-437B-BE91-EED639F92A05}"/>
                  </a:ext>
                </a:extLst>
              </p:cNvPr>
              <p:cNvSpPr txBox="1">
                <a:spLocks/>
              </p:cNvSpPr>
              <p:nvPr/>
            </p:nvSpPr>
            <p:spPr>
              <a:xfrm>
                <a:off x="386367" y="1737363"/>
                <a:ext cx="7543802" cy="20531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14:m>
                  <m:oMath xmlns:m="http://schemas.openxmlformats.org/officeDocument/2006/math">
                    <m:r>
                      <m:rPr>
                        <m:nor/>
                      </m:rPr>
                      <a:rPr lang="en-US" altLang="en-US" sz="2400" dirty="0" smtClean="0"/>
                      <m:t>Facts</m:t>
                    </m:r>
                    <m:r>
                      <m:rPr>
                        <m:nor/>
                      </m:rPr>
                      <a:rPr lang="en-US" altLang="en-US" sz="2400" dirty="0" smtClean="0"/>
                      <m:t> </m:t>
                    </m:r>
                    <m:r>
                      <m:rPr>
                        <m:nor/>
                      </m:rPr>
                      <a:rPr lang="en-US" altLang="en-US" sz="2400" dirty="0" smtClean="0"/>
                      <m:t>about</m:t>
                    </m:r>
                    <m:r>
                      <m:rPr>
                        <m:nor/>
                      </m:rPr>
                      <a:rPr lang="en-US" altLang="en-US" sz="2400" dirty="0" smtClean="0"/>
                      <m:t> </m:t>
                    </m:r>
                    <m:acc>
                      <m:accPr>
                        <m:chr m:val="̅"/>
                        <m:ctrlPr>
                          <a:rPr lang="en-US" altLang="en-US" sz="2400" i="1" dirty="0" smtClean="0">
                            <a:latin typeface="Cambria Math" panose="02040503050406030204" pitchFamily="18" charset="0"/>
                          </a:rPr>
                        </m:ctrlPr>
                      </m:accPr>
                      <m:e>
                        <m:r>
                          <a:rPr lang="en-US" altLang="en-US" sz="2400" i="1" dirty="0" smtClean="0">
                            <a:latin typeface="Cambria Math" charset="0"/>
                          </a:rPr>
                          <m:t>𝑌</m:t>
                        </m:r>
                      </m:e>
                    </m:acc>
                  </m:oMath>
                </a14:m>
                <a:r>
                  <a:rPr lang="en-US" altLang="en-US" sz="2400" dirty="0"/>
                  <a:t>:</a:t>
                </a:r>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latin typeface="Cambria Math" panose="02040503050406030204" pitchFamily="18" charset="0"/>
                            </a:rPr>
                          </m:ctrlPr>
                        </m:accPr>
                        <m:e>
                          <m:r>
                            <a:rPr lang="en-US" altLang="en-US" i="1" smtClean="0">
                              <a:latin typeface="Cambria Math" panose="02040503050406030204" pitchFamily="18" charset="0"/>
                            </a:rPr>
                            <m:t> </m:t>
                          </m:r>
                          <m:r>
                            <a:rPr lang="en-US" altLang="en-US" i="1">
                              <a:latin typeface="Cambria Math" panose="02040503050406030204" pitchFamily="18" charset="0"/>
                            </a:rPr>
                            <m:t>𝑌</m:t>
                          </m:r>
                        </m:e>
                      </m:acc>
                      <m:r>
                        <m:rPr>
                          <m:nor/>
                        </m:rPr>
                        <a:rPr lang="en-US" altLang="en-US" dirty="0"/>
                        <m:t> “</m:t>
                      </m:r>
                      <m:r>
                        <m:rPr>
                          <m:nor/>
                        </m:rPr>
                        <a:rPr lang="en-US" altLang="en-US" dirty="0"/>
                        <m:t>approx</m:t>
                      </m:r>
                      <m:r>
                        <m:rPr>
                          <m:nor/>
                        </m:rPr>
                        <a:rPr lang="en-US" altLang="en-US" dirty="0"/>
                        <m:t>. </m:t>
                      </m:r>
                      <m:r>
                        <m:rPr>
                          <m:nor/>
                        </m:rPr>
                        <a:rPr lang="en-US" altLang="en-US" dirty="0"/>
                        <m:t>equals</m:t>
                      </m:r>
                      <m:r>
                        <m:rPr>
                          <m:nor/>
                        </m:rPr>
                        <a:rPr lang="en-US" altLang="en-US" dirty="0"/>
                        <m:t>” </m:t>
                      </m:r>
                      <m:r>
                        <a:rPr lang="en-US" altLang="en-US" i="1">
                          <a:latin typeface="Cambria Math" panose="02040503050406030204" pitchFamily="18" charset="0"/>
                          <a:ea typeface="Cambria Math" charset="0"/>
                          <a:cs typeface="Cambria Math" charset="0"/>
                        </a:rPr>
                        <m:t>𝜇</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r>
                        <m:rPr>
                          <m:nor/>
                        </m:rPr>
                        <a:rPr lang="en-US" altLang="en-US" dirty="0"/>
                        <m:t>Variance</m:t>
                      </m:r>
                      <m:r>
                        <m:rPr>
                          <m:nor/>
                        </m:rPr>
                        <a:rPr lang="en-US" altLang="en-US" dirty="0"/>
                        <m:t>(</m:t>
                      </m:r>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𝑌</m:t>
                          </m:r>
                        </m:e>
                      </m:acc>
                      <m:r>
                        <a:rPr lang="en-US" altLang="en-US" i="1">
                          <a:latin typeface="Cambria Math" panose="02040503050406030204" pitchFamily="18" charset="0"/>
                        </a:rPr>
                        <m:t>)</m:t>
                      </m:r>
                      <m:r>
                        <a:rPr lang="en-US" altLang="en-US">
                          <a:latin typeface="Cambria Math" panose="02040503050406030204" pitchFamily="18"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panose="02040503050406030204" pitchFamily="18" charset="0"/>
                                  <a:ea typeface="Cambria Math" charset="0"/>
                                  <a:cs typeface="Cambria Math" charset="0"/>
                                </a:rPr>
                                <m:t>𝜎</m:t>
                              </m:r>
                            </m:e>
                            <m:sup>
                              <m:r>
                                <a:rPr lang="en-US" altLang="en-US" i="1">
                                  <a:latin typeface="Cambria Math" panose="02040503050406030204" pitchFamily="18" charset="0"/>
                                </a:rPr>
                                <m:t>2</m:t>
                              </m:r>
                            </m:sup>
                          </m:sSup>
                        </m:num>
                        <m:den>
                          <m:r>
                            <a:rPr lang="en-US" altLang="en-US" i="1">
                              <a:latin typeface="Cambria Math" panose="02040503050406030204" pitchFamily="18" charset="0"/>
                            </a:rPr>
                            <m:t>𝑛</m:t>
                          </m:r>
                        </m:den>
                      </m:f>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charset="0"/>
                            </a:rPr>
                            <m:t>𝑌</m:t>
                          </m:r>
                        </m:e>
                      </m:acc>
                      <m:r>
                        <m:rPr>
                          <m:nor/>
                        </m:rPr>
                        <a:rPr lang="en-US" altLang="en-US" dirty="0">
                          <a:solidFill>
                            <a:schemeClr val="tx1"/>
                          </a:solidFill>
                        </a:rPr>
                        <m:t> “</m:t>
                      </m:r>
                      <m:r>
                        <m:rPr>
                          <m:nor/>
                        </m:rPr>
                        <a:rPr lang="en-US" altLang="en-US" dirty="0">
                          <a:solidFill>
                            <a:schemeClr val="tx1"/>
                          </a:solidFill>
                        </a:rPr>
                        <m:t>approx</m:t>
                      </m:r>
                      <m:r>
                        <m:rPr>
                          <m:nor/>
                        </m:rPr>
                        <a:rPr lang="en-US" altLang="en-US" dirty="0">
                          <a:solidFill>
                            <a:schemeClr val="tx1"/>
                          </a:solidFill>
                        </a:rPr>
                        <m:t>. </m:t>
                      </m:r>
                      <m:r>
                        <m:rPr>
                          <m:nor/>
                        </m:rPr>
                        <a:rPr lang="en-US" altLang="en-US" dirty="0">
                          <a:solidFill>
                            <a:schemeClr val="tx1"/>
                          </a:solidFill>
                        </a:rPr>
                        <m:t>distributed</m:t>
                      </m:r>
                      <m:r>
                        <m:rPr>
                          <m:nor/>
                        </m:rPr>
                        <a:rPr lang="en-US" altLang="en-US" dirty="0">
                          <a:solidFill>
                            <a:schemeClr val="tx1"/>
                          </a:solidFill>
                        </a:rPr>
                        <m:t>” </m:t>
                      </m:r>
                      <m:r>
                        <m:rPr>
                          <m:nor/>
                        </m:rPr>
                        <a:rPr lang="en-US" altLang="en-US" dirty="0">
                          <a:solidFill>
                            <a:schemeClr val="tx1"/>
                          </a:solidFill>
                        </a:rPr>
                        <m:t>normal</m:t>
                      </m:r>
                      <m:r>
                        <m:rPr>
                          <m:nor/>
                        </m:rPr>
                        <a:rPr lang="en-US" altLang="en-US" dirty="0">
                          <a:solidFill>
                            <a:schemeClr val="tx1"/>
                          </a:solidFill>
                        </a:rPr>
                        <m:t> </m:t>
                      </m:r>
                      <m:r>
                        <m:rPr>
                          <m:nor/>
                        </m:rPr>
                        <a:rPr lang="en-US" altLang="en-US" dirty="0">
                          <a:solidFill>
                            <a:schemeClr val="tx1"/>
                          </a:solidFill>
                        </a:rPr>
                        <m:t>if</m:t>
                      </m:r>
                      <m:r>
                        <m:rPr>
                          <m:nor/>
                        </m:rPr>
                        <a:rPr lang="en-US" altLang="en-US" dirty="0">
                          <a:solidFill>
                            <a:schemeClr val="tx1"/>
                          </a:solidFill>
                        </a:rPr>
                        <m:t> </m:t>
                      </m:r>
                      <m:r>
                        <m:rPr>
                          <m:nor/>
                        </m:rPr>
                        <a:rPr lang="en-US" altLang="en-US" i="1" dirty="0">
                          <a:solidFill>
                            <a:schemeClr val="tx1"/>
                          </a:solidFill>
                        </a:rPr>
                        <m:t>n</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a:solidFill>
                            <a:schemeClr val="tx1"/>
                          </a:solidFill>
                        </a:rPr>
                        <m:t>larger</m:t>
                      </m:r>
                      <m:r>
                        <m:rPr>
                          <m:nor/>
                        </m:rPr>
                        <a:rPr lang="en-US" altLang="en-US" dirty="0">
                          <a:solidFill>
                            <a:schemeClr val="tx1"/>
                          </a:solidFill>
                        </a:rPr>
                        <m:t> </m:t>
                      </m:r>
                      <m:r>
                        <m:rPr>
                          <m:nor/>
                        </m:rPr>
                        <a:rPr lang="en-US" altLang="en-US" dirty="0">
                          <a:solidFill>
                            <a:schemeClr val="tx1"/>
                          </a:solidFill>
                        </a:rPr>
                        <m:t>than</m:t>
                      </m:r>
                      <m:r>
                        <m:rPr>
                          <m:nor/>
                        </m:rPr>
                        <a:rPr lang="en-US" altLang="en-US" dirty="0">
                          <a:solidFill>
                            <a:schemeClr val="tx1"/>
                          </a:solidFill>
                        </a:rPr>
                        <m:t> 30</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panose="02040503050406030204" pitchFamily="18" charset="0"/>
                            </a:rPr>
                            <m:t>𝑌</m:t>
                          </m:r>
                        </m:e>
                      </m:acc>
                      <m:r>
                        <m:rPr>
                          <m:nor/>
                        </m:rPr>
                        <a:rPr lang="en-US" altLang="en-US" dirty="0">
                          <a:solidFill>
                            <a:schemeClr val="tx1"/>
                          </a:solidFill>
                        </a:rPr>
                        <m:t> </m:t>
                      </m:r>
                      <m:r>
                        <m:rPr>
                          <m:nor/>
                        </m:rPr>
                        <a:rPr lang="en-US" altLang="en-US" dirty="0" smtClean="0">
                          <a:solidFill>
                            <a:schemeClr val="tx1"/>
                          </a:solidFill>
                        </a:rPr>
                        <m:t>IS</m:t>
                      </m:r>
                      <m:r>
                        <m:rPr>
                          <m:nor/>
                        </m:rPr>
                        <a:rPr lang="en-US" altLang="en-US" dirty="0" smtClean="0">
                          <a:solidFill>
                            <a:schemeClr val="tx1"/>
                          </a:solidFill>
                        </a:rPr>
                        <m:t> </m:t>
                      </m:r>
                      <m:r>
                        <m:rPr>
                          <m:nor/>
                        </m:rPr>
                        <a:rPr lang="en-US" altLang="en-US" dirty="0">
                          <a:solidFill>
                            <a:schemeClr val="tx1"/>
                          </a:solidFill>
                        </a:rPr>
                        <m:t>normal</m:t>
                      </m:r>
                      <m:r>
                        <m:rPr>
                          <m:nor/>
                        </m:rPr>
                        <a:rPr lang="en-US" altLang="en-US" dirty="0" smtClean="0">
                          <a:solidFill>
                            <a:schemeClr val="tx1"/>
                          </a:solidFill>
                        </a:rPr>
                        <m:t>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if</m:t>
                      </m:r>
                      <m:r>
                        <m:rPr>
                          <m:nor/>
                        </m:rPr>
                        <a:rPr lang="en-US" altLang="en-US" dirty="0" smtClean="0">
                          <a:solidFill>
                            <a:schemeClr val="tx1"/>
                          </a:solidFill>
                        </a:rPr>
                        <m:t> </m:t>
                      </m:r>
                      <m:r>
                        <m:rPr>
                          <m:nor/>
                        </m:rPr>
                        <a:rPr lang="en-US" altLang="en-US" i="1" dirty="0" smtClean="0">
                          <a:solidFill>
                            <a:schemeClr val="tx1"/>
                          </a:solidFill>
                        </a:rPr>
                        <m:t>Y</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smtClean="0">
                          <a:solidFill>
                            <a:schemeClr val="tx1"/>
                          </a:solidFill>
                        </a:rPr>
                        <m:t>normally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regardless</m:t>
                      </m:r>
                      <m:r>
                        <m:rPr>
                          <m:nor/>
                        </m:rPr>
                        <a:rPr lang="en-US" altLang="en-US" dirty="0" smtClean="0">
                          <a:solidFill>
                            <a:schemeClr val="tx1"/>
                          </a:solidFill>
                        </a:rPr>
                        <m:t> </m:t>
                      </m:r>
                      <m:r>
                        <m:rPr>
                          <m:nor/>
                        </m:rPr>
                        <a:rPr lang="en-US" altLang="en-US" dirty="0" smtClean="0">
                          <a:solidFill>
                            <a:schemeClr val="tx1"/>
                          </a:solidFill>
                        </a:rPr>
                        <m:t>of</m:t>
                      </m:r>
                      <m:r>
                        <m:rPr>
                          <m:nor/>
                        </m:rPr>
                        <a:rPr lang="en-US" altLang="en-US" dirty="0" smtClean="0">
                          <a:solidFill>
                            <a:schemeClr val="tx1"/>
                          </a:solidFill>
                        </a:rPr>
                        <m:t> </m:t>
                      </m:r>
                      <m:r>
                        <m:rPr>
                          <m:nor/>
                        </m:rPr>
                        <a:rPr lang="en-US" altLang="en-US" smtClean="0">
                          <a:solidFill>
                            <a:schemeClr val="tx1"/>
                          </a:solidFill>
                        </a:rPr>
                        <m:t>sample</m:t>
                      </m:r>
                      <m:r>
                        <m:rPr>
                          <m:nor/>
                        </m:rPr>
                        <a:rPr lang="en-US" altLang="en-US" dirty="0" smtClean="0">
                          <a:solidFill>
                            <a:schemeClr val="tx1"/>
                          </a:solidFill>
                        </a:rPr>
                        <m:t> </m:t>
                      </m:r>
                      <m:r>
                        <m:rPr>
                          <m:nor/>
                        </m:rPr>
                        <a:rPr lang="en-US" altLang="en-US" dirty="0" smtClean="0">
                          <a:solidFill>
                            <a:schemeClr val="tx1"/>
                          </a:solidFill>
                        </a:rPr>
                        <m:t>size</m:t>
                      </m:r>
                    </m:oMath>
                  </m:oMathPara>
                </a14:m>
                <a:endParaRPr lang="en-US" dirty="0"/>
              </a:p>
            </p:txBody>
          </p:sp>
        </mc:Choice>
        <mc:Fallback xmlns="">
          <p:sp>
            <p:nvSpPr>
              <p:cNvPr id="6" name="Content Placeholder 2">
                <a:extLst>
                  <a:ext uri="{FF2B5EF4-FFF2-40B4-BE49-F238E27FC236}">
                    <a16:creationId xmlns:a16="http://schemas.microsoft.com/office/drawing/2014/main" id="{ED0C6E37-AF95-437B-BE91-EED639F92A05}"/>
                  </a:ext>
                </a:extLst>
              </p:cNvPr>
              <p:cNvSpPr txBox="1">
                <a:spLocks noRot="1" noChangeAspect="1" noMove="1" noResize="1" noEditPoints="1" noAdjustHandles="1" noChangeArrowheads="1" noChangeShapeType="1" noTextEdit="1"/>
              </p:cNvSpPr>
              <p:nvPr/>
            </p:nvSpPr>
            <p:spPr>
              <a:xfrm>
                <a:off x="386367" y="1737363"/>
                <a:ext cx="7543802" cy="2053165"/>
              </a:xfrm>
              <a:prstGeom prst="rect">
                <a:avLst/>
              </a:prstGeom>
              <a:blipFill>
                <a:blip r:embed="rId3"/>
                <a:stretch>
                  <a:fillRect t="-4154" r="-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EA05939-E9B9-4B7E-99D2-D1D944CDC213}"/>
                  </a:ext>
                </a:extLst>
              </p:cNvPr>
              <p:cNvSpPr txBox="1">
                <a:spLocks/>
              </p:cNvSpPr>
              <p:nvPr/>
            </p:nvSpPr>
            <p:spPr>
              <a:xfrm>
                <a:off x="440371" y="3584234"/>
                <a:ext cx="8102544" cy="99729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700" dirty="0"/>
                  <a:t>Z</a:t>
                </a:r>
                <a14:m>
                  <m:oMath xmlns:m="http://schemas.openxmlformats.org/officeDocument/2006/math">
                    <m:r>
                      <a:rPr lang="en-US" sz="1700" i="1">
                        <a:latin typeface="Cambria Math" panose="02040503050406030204" pitchFamily="18" charset="0"/>
                      </a:rPr>
                      <m:t>=</m:t>
                    </m:r>
                    <m:f>
                      <m:fPr>
                        <m:ctrlPr>
                          <a:rPr lang="en-US" sz="1700" i="1">
                            <a:latin typeface="Cambria Math" panose="02040503050406030204" pitchFamily="18" charset="0"/>
                          </a:rPr>
                        </m:ctrlPr>
                      </m:fPr>
                      <m:num>
                        <m:acc>
                          <m:accPr>
                            <m:chr m:val="̅"/>
                            <m:ctrlPr>
                              <a:rPr lang="en-US" sz="1700" i="1">
                                <a:latin typeface="Cambria Math" panose="02040503050406030204" pitchFamily="18" charset="0"/>
                              </a:rPr>
                            </m:ctrlPr>
                          </m:accPr>
                          <m:e>
                            <m:r>
                              <a:rPr lang="en-US" sz="1700" i="1">
                                <a:latin typeface="Cambria Math" panose="02040503050406030204" pitchFamily="18" charset="0"/>
                              </a:rPr>
                              <m:t>𝑌</m:t>
                            </m:r>
                          </m:e>
                        </m:acc>
                        <m:r>
                          <a:rPr lang="en-US" sz="1700" i="1">
                            <a:latin typeface="Cambria Math" panose="02040503050406030204" pitchFamily="18" charset="0"/>
                          </a:rPr>
                          <m:t>−</m:t>
                        </m:r>
                        <m:r>
                          <a:rPr lang="en-US" sz="1700" i="1">
                            <a:latin typeface="Cambria Math" panose="02040503050406030204" pitchFamily="18" charset="0"/>
                            <a:ea typeface="Cambria Math" charset="0"/>
                            <a:cs typeface="Cambria Math" charset="0"/>
                          </a:rPr>
                          <m:t>𝜇</m:t>
                        </m:r>
                      </m:num>
                      <m:den>
                        <m:f>
                          <m:fPr>
                            <m:type m:val="skw"/>
                            <m:ctrlPr>
                              <a:rPr lang="en-US" sz="1700" i="1">
                                <a:latin typeface="Cambria Math" panose="02040503050406030204" pitchFamily="18" charset="0"/>
                              </a:rPr>
                            </m:ctrlPr>
                          </m:fPr>
                          <m:num>
                            <m:r>
                              <a:rPr lang="en-US" sz="1700" i="1" smtClean="0">
                                <a:solidFill>
                                  <a:srgbClr val="FF0000"/>
                                </a:solidFill>
                                <a:latin typeface="Cambria Math" panose="02040503050406030204" pitchFamily="18" charset="0"/>
                                <a:ea typeface="Cambria Math" panose="02040503050406030204" pitchFamily="18" charset="0"/>
                              </a:rPr>
                              <m:t>𝜎</m:t>
                            </m:r>
                          </m:num>
                          <m:den>
                            <m:rad>
                              <m:radPr>
                                <m:degHide m:val="on"/>
                                <m:ctrlPr>
                                  <a:rPr lang="en-US" sz="1700" i="1">
                                    <a:latin typeface="Cambria Math" panose="02040503050406030204" pitchFamily="18" charset="0"/>
                                  </a:rPr>
                                </m:ctrlPr>
                              </m:radPr>
                              <m:deg/>
                              <m:e>
                                <m:r>
                                  <a:rPr lang="en-US" sz="1700" i="1">
                                    <a:latin typeface="Cambria Math" panose="02040503050406030204" pitchFamily="18" charset="0"/>
                                  </a:rPr>
                                  <m:t>𝑛</m:t>
                                </m:r>
                              </m:e>
                            </m:rad>
                          </m:den>
                        </m:f>
                      </m:den>
                    </m:f>
                  </m:oMath>
                </a14:m>
                <a:r>
                  <a:rPr lang="en-US" altLang="en-US" sz="1700" i="1" dirty="0">
                    <a:solidFill>
                      <a:schemeClr val="tx1"/>
                    </a:solidFill>
                  </a:rPr>
                  <a:t> </a:t>
                </a:r>
                <a:r>
                  <a:rPr lang="en-US" altLang="en-US" sz="1700" dirty="0">
                    <a:solidFill>
                      <a:schemeClr val="tx1"/>
                    </a:solidFill>
                  </a:rPr>
                  <a:t> is distributed according to a standard normal dist. (normal, with a mean of 0 and a standard deviation of 1)</a:t>
                </a:r>
                <a:endParaRPr lang="en-US" sz="1700" dirty="0"/>
              </a:p>
            </p:txBody>
          </p:sp>
        </mc:Choice>
        <mc:Fallback xmlns="">
          <p:sp>
            <p:nvSpPr>
              <p:cNvPr id="7" name="Content Placeholder 2">
                <a:extLst>
                  <a:ext uri="{FF2B5EF4-FFF2-40B4-BE49-F238E27FC236}">
                    <a16:creationId xmlns:a16="http://schemas.microsoft.com/office/drawing/2014/main" id="{8EA05939-E9B9-4B7E-99D2-D1D944CDC213}"/>
                  </a:ext>
                </a:extLst>
              </p:cNvPr>
              <p:cNvSpPr txBox="1">
                <a:spLocks noRot="1" noChangeAspect="1" noMove="1" noResize="1" noEditPoints="1" noAdjustHandles="1" noChangeArrowheads="1" noChangeShapeType="1" noTextEdit="1"/>
              </p:cNvSpPr>
              <p:nvPr/>
            </p:nvSpPr>
            <p:spPr>
              <a:xfrm>
                <a:off x="440371" y="3584234"/>
                <a:ext cx="8102544" cy="997292"/>
              </a:xfrm>
              <a:prstGeom prst="rect">
                <a:avLst/>
              </a:prstGeom>
              <a:blipFill>
                <a:blip r:embed="rId4"/>
                <a:stretch>
                  <a:fillRect l="-1580" t="-14024" b="-10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242568-B4F3-46B5-9002-EB2E2CD543A0}"/>
                  </a:ext>
                </a:extLst>
              </p:cNvPr>
              <p:cNvSpPr txBox="1">
                <a:spLocks/>
              </p:cNvSpPr>
              <p:nvPr/>
            </p:nvSpPr>
            <p:spPr>
              <a:xfrm>
                <a:off x="264212" y="4761039"/>
                <a:ext cx="8102548" cy="105213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latin typeface="Cambria Math" charset="0"/>
                    <a:ea typeface="Cambria Math" charset="0"/>
                    <a:cs typeface="Cambria Math" charset="0"/>
                  </a:rPr>
                  <a:t>THEN:</a:t>
                </a:r>
                <a:endParaRPr lang="en-US" dirty="0"/>
              </a:p>
              <a:p>
                <a:pPr marL="0" indent="0">
                  <a:buFont typeface="Calibri" panose="020F0502020204030204" pitchFamily="34" charset="0"/>
                  <a:buNone/>
                </a:pPr>
                <a:r>
                  <a:rPr lang="en-US" dirty="0"/>
                  <a:t> T</a:t>
                </a:r>
                <a14:m>
                  <m:oMath xmlns:m="http://schemas.openxmlformats.org/officeDocument/2006/math">
                    <m:r>
                      <a:rPr lang="en-US" i="1">
                        <a:latin typeface="Cambria Math"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𝑌</m:t>
                            </m:r>
                          </m:e>
                        </m:acc>
                        <m:r>
                          <a:rPr lang="en-US" i="1">
                            <a:latin typeface="Cambria Math" charset="0"/>
                          </a:rPr>
                          <m:t>−</m:t>
                        </m:r>
                        <m:r>
                          <a:rPr lang="en-US" i="1">
                            <a:latin typeface="Cambria Math" charset="0"/>
                            <a:ea typeface="Cambria Math" charset="0"/>
                            <a:cs typeface="Cambria Math" charset="0"/>
                          </a:rPr>
                          <m:t>𝜇</m:t>
                        </m:r>
                      </m:num>
                      <m:den>
                        <m:f>
                          <m:fPr>
                            <m:type m:val="skw"/>
                            <m:ctrlPr>
                              <a:rPr lang="en-US" i="1">
                                <a:latin typeface="Cambria Math" panose="02040503050406030204" pitchFamily="18" charset="0"/>
                              </a:rPr>
                            </m:ctrlPr>
                          </m:fPr>
                          <m:num>
                            <m:r>
                              <a:rPr lang="en-US" i="1" smtClean="0">
                                <a:solidFill>
                                  <a:srgbClr val="FF0000"/>
                                </a:solidFill>
                                <a:latin typeface="Cambria Math" charset="0"/>
                              </a:rPr>
                              <m:t>𝑠</m:t>
                            </m:r>
                          </m:num>
                          <m:den>
                            <m:rad>
                              <m:radPr>
                                <m:degHide m:val="on"/>
                                <m:ctrlPr>
                                  <a:rPr lang="en-US" i="1">
                                    <a:latin typeface="Cambria Math" panose="02040503050406030204" pitchFamily="18" charset="0"/>
                                  </a:rPr>
                                </m:ctrlPr>
                              </m:radPr>
                              <m:deg/>
                              <m:e>
                                <m:r>
                                  <a:rPr lang="en-US" i="1">
                                    <a:latin typeface="Cambria Math" charset="0"/>
                                  </a:rPr>
                                  <m:t>𝑛</m:t>
                                </m:r>
                              </m:e>
                            </m:rad>
                          </m:den>
                        </m:f>
                      </m:den>
                    </m:f>
                  </m:oMath>
                </a14:m>
                <a:r>
                  <a:rPr lang="en-US" dirty="0"/>
                  <a:t> is “approx.</a:t>
                </a:r>
                <a:r>
                  <a:rPr lang="en-US" baseline="30000" dirty="0"/>
                  <a:t>*</a:t>
                </a:r>
                <a:r>
                  <a:rPr lang="en-US" dirty="0"/>
                  <a:t> distributed” </a:t>
                </a:r>
                <a:r>
                  <a:rPr lang="en-US" dirty="0">
                    <a:solidFill>
                      <a:schemeClr val="accent2"/>
                    </a:solidFill>
                  </a:rPr>
                  <a:t>t with </a:t>
                </a:r>
                <a:r>
                  <a:rPr lang="en-US" i="1" dirty="0">
                    <a:solidFill>
                      <a:schemeClr val="accent2"/>
                    </a:solidFill>
                  </a:rPr>
                  <a:t>(n-1)</a:t>
                </a:r>
                <a:r>
                  <a:rPr lang="en-US" dirty="0">
                    <a:solidFill>
                      <a:schemeClr val="accent2"/>
                    </a:solidFill>
                  </a:rPr>
                  <a:t> degrees of freedom</a:t>
                </a:r>
                <a:endParaRPr lang="en-US" dirty="0"/>
              </a:p>
            </p:txBody>
          </p:sp>
        </mc:Choice>
        <mc:Fallback xmlns="">
          <p:sp>
            <p:nvSpPr>
              <p:cNvPr id="8" name="Content Placeholder 2">
                <a:extLst>
                  <a:ext uri="{FF2B5EF4-FFF2-40B4-BE49-F238E27FC236}">
                    <a16:creationId xmlns:a16="http://schemas.microsoft.com/office/drawing/2014/main" id="{BC242568-B4F3-46B5-9002-EB2E2CD543A0}"/>
                  </a:ext>
                </a:extLst>
              </p:cNvPr>
              <p:cNvSpPr txBox="1">
                <a:spLocks noRot="1" noChangeAspect="1" noMove="1" noResize="1" noEditPoints="1" noAdjustHandles="1" noChangeArrowheads="1" noChangeShapeType="1" noTextEdit="1"/>
              </p:cNvSpPr>
              <p:nvPr/>
            </p:nvSpPr>
            <p:spPr>
              <a:xfrm>
                <a:off x="264212" y="4761039"/>
                <a:ext cx="8102548" cy="1052139"/>
              </a:xfrm>
              <a:prstGeom prst="rect">
                <a:avLst/>
              </a:prstGeom>
              <a:blipFill>
                <a:blip r:embed="rId5"/>
                <a:stretch>
                  <a:fillRect l="-1880" t="-92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1302876-FB2B-414A-9B72-505329838A74}"/>
                  </a:ext>
                </a:extLst>
              </p:cNvPr>
              <p:cNvSpPr txBox="1"/>
              <p:nvPr/>
            </p:nvSpPr>
            <p:spPr>
              <a:xfrm>
                <a:off x="152400" y="4328557"/>
                <a:ext cx="8390515" cy="369332"/>
              </a:xfrm>
              <a:prstGeom prst="rect">
                <a:avLst/>
              </a:prstGeom>
              <a:noFill/>
            </p:spPr>
            <p:txBody>
              <a:bodyPr wrap="square" rtlCol="0">
                <a:spAutoFit/>
              </a:bodyPr>
              <a:lstStyle/>
              <a:p>
                <a:r>
                  <a:rPr lang="en-US" dirty="0">
                    <a:solidFill>
                      <a:srgbClr val="FF0000"/>
                    </a:solidFill>
                    <a:latin typeface="Cambria Math" charset="0"/>
                    <a:ea typeface="Cambria Math" charset="0"/>
                    <a:cs typeface="Cambria Math" charset="0"/>
                  </a:rPr>
                  <a:t>Additionally, we use </a:t>
                </a:r>
                <a:r>
                  <a:rPr lang="en-US" i="1" dirty="0">
                    <a:solidFill>
                      <a:srgbClr val="FF0000"/>
                    </a:solidFill>
                    <a:latin typeface="Cambria Math" charset="0"/>
                    <a:ea typeface="Cambria Math" charset="0"/>
                    <a:cs typeface="Cambria Math" charset="0"/>
                  </a:rPr>
                  <a:t>s</a:t>
                </a:r>
                <a:r>
                  <a:rPr lang="en-US" dirty="0">
                    <a:solidFill>
                      <a:srgbClr val="FF0000"/>
                    </a:solidFill>
                    <a:latin typeface="Cambria Math" charset="0"/>
                    <a:ea typeface="Cambria Math" charset="0"/>
                    <a:cs typeface="Cambria Math" charset="0"/>
                  </a:rPr>
                  <a:t>  as an estimate of </a:t>
                </a:r>
                <a14:m>
                  <m:oMath xmlns:m="http://schemas.openxmlformats.org/officeDocument/2006/math">
                    <m:r>
                      <a:rPr lang="en-US" i="1">
                        <a:solidFill>
                          <a:srgbClr val="FF0000"/>
                        </a:solidFill>
                        <a:latin typeface="Cambria Math" charset="0"/>
                        <a:ea typeface="Cambria Math" charset="0"/>
                        <a:cs typeface="Cambria Math" charset="0"/>
                      </a:rPr>
                      <m:t>𝜎</m:t>
                    </m:r>
                  </m:oMath>
                </a14:m>
                <a:endParaRPr lang="en-US" dirty="0">
                  <a:solidFill>
                    <a:srgbClr val="FF0000"/>
                  </a:solidFill>
                  <a:latin typeface="Cambria Math" charset="0"/>
                  <a:ea typeface="Cambria Math" charset="0"/>
                  <a:cs typeface="Cambria Math" charset="0"/>
                </a:endParaRPr>
              </a:p>
            </p:txBody>
          </p:sp>
        </mc:Choice>
        <mc:Fallback xmlns="">
          <p:sp>
            <p:nvSpPr>
              <p:cNvPr id="11" name="TextBox 10">
                <a:extLst>
                  <a:ext uri="{FF2B5EF4-FFF2-40B4-BE49-F238E27FC236}">
                    <a16:creationId xmlns:a16="http://schemas.microsoft.com/office/drawing/2014/main" id="{51302876-FB2B-414A-9B72-505329838A74}"/>
                  </a:ext>
                </a:extLst>
              </p:cNvPr>
              <p:cNvSpPr txBox="1">
                <a:spLocks noRot="1" noChangeAspect="1" noMove="1" noResize="1" noEditPoints="1" noAdjustHandles="1" noChangeArrowheads="1" noChangeShapeType="1" noTextEdit="1"/>
              </p:cNvSpPr>
              <p:nvPr/>
            </p:nvSpPr>
            <p:spPr>
              <a:xfrm>
                <a:off x="152400" y="4328557"/>
                <a:ext cx="8390515" cy="369332"/>
              </a:xfrm>
              <a:prstGeom prst="rect">
                <a:avLst/>
              </a:prstGeom>
              <a:blipFill>
                <a:blip r:embed="rId6"/>
                <a:stretch>
                  <a:fillRect l="-581" t="-9836" b="-22951"/>
                </a:stretch>
              </a:blipFill>
            </p:spPr>
            <p:txBody>
              <a:bodyPr/>
              <a:lstStyle/>
              <a:p>
                <a:r>
                  <a:rPr lang="en-US">
                    <a:noFill/>
                  </a:rPr>
                  <a:t> </a:t>
                </a:r>
              </a:p>
            </p:txBody>
          </p:sp>
        </mc:Fallback>
      </mc:AlternateContent>
    </p:spTree>
    <p:extLst>
      <p:ext uri="{BB962C8B-B14F-4D97-AF65-F5344CB8AC3E}">
        <p14:creationId xmlns:p14="http://schemas.microsoft.com/office/powerpoint/2010/main" val="332296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81C4-2F4F-334B-B566-AF6900128D79}"/>
              </a:ext>
            </a:extLst>
          </p:cNvPr>
          <p:cNvSpPr>
            <a:spLocks noGrp="1"/>
          </p:cNvSpPr>
          <p:nvPr>
            <p:ph type="title"/>
          </p:nvPr>
        </p:nvSpPr>
        <p:spPr/>
        <p:txBody>
          <a:bodyPr/>
          <a:lstStyle/>
          <a:p>
            <a:r>
              <a:rPr lang="en-US" dirty="0"/>
              <a:t>QQQ 3</a:t>
            </a:r>
          </a:p>
        </p:txBody>
      </p:sp>
      <p:sp>
        <p:nvSpPr>
          <p:cNvPr id="4" name="Slide Number Placeholder 3">
            <a:extLst>
              <a:ext uri="{FF2B5EF4-FFF2-40B4-BE49-F238E27FC236}">
                <a16:creationId xmlns:a16="http://schemas.microsoft.com/office/drawing/2014/main" id="{026001A4-B8BB-8241-952E-0894B4769B8C}"/>
              </a:ext>
            </a:extLst>
          </p:cNvPr>
          <p:cNvSpPr>
            <a:spLocks noGrp="1"/>
          </p:cNvSpPr>
          <p:nvPr>
            <p:ph type="sldNum" sz="quarter" idx="12"/>
          </p:nvPr>
        </p:nvSpPr>
        <p:spPr/>
        <p:txBody>
          <a:bodyPr/>
          <a:lstStyle/>
          <a:p>
            <a:pPr>
              <a:defRPr/>
            </a:pPr>
            <a:fld id="{85BC5B7D-D6B0-4550-9BAF-D21F2647AC79}" type="slidenum">
              <a:rPr lang="en-US" altLang="en-US" smtClean="0"/>
              <a:pPr>
                <a:defRPr/>
              </a:pPr>
              <a:t>5</a:t>
            </a:fld>
            <a:endParaRPr lang="en-US" altLang="en-US" dirty="0"/>
          </a:p>
        </p:txBody>
      </p:sp>
      <p:pic>
        <p:nvPicPr>
          <p:cNvPr id="5" name="Picture 4">
            <a:extLst>
              <a:ext uri="{FF2B5EF4-FFF2-40B4-BE49-F238E27FC236}">
                <a16:creationId xmlns:a16="http://schemas.microsoft.com/office/drawing/2014/main" id="{D59FA5CE-2A6C-974F-A94D-BA6060F693AC}"/>
              </a:ext>
            </a:extLst>
          </p:cNvPr>
          <p:cNvPicPr>
            <a:picLocks noChangeAspect="1"/>
          </p:cNvPicPr>
          <p:nvPr/>
        </p:nvPicPr>
        <p:blipFill>
          <a:blip r:embed="rId2"/>
          <a:stretch>
            <a:fillRect/>
          </a:stretch>
        </p:blipFill>
        <p:spPr>
          <a:xfrm>
            <a:off x="1071461" y="2061341"/>
            <a:ext cx="7001078" cy="372553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ACCC7AC-3EEB-BA4D-9712-087D1886A03F}"/>
                  </a:ext>
                </a:extLst>
              </p14:cNvPr>
              <p14:cNvContentPartPr/>
              <p14:nvPr/>
            </p14:nvContentPartPr>
            <p14:xfrm>
              <a:off x="1065835" y="4981179"/>
              <a:ext cx="7225560" cy="813600"/>
            </p14:xfrm>
          </p:contentPart>
        </mc:Choice>
        <mc:Fallback xmlns="">
          <p:pic>
            <p:nvPicPr>
              <p:cNvPr id="6" name="Ink 5">
                <a:extLst>
                  <a:ext uri="{FF2B5EF4-FFF2-40B4-BE49-F238E27FC236}">
                    <a16:creationId xmlns:a16="http://schemas.microsoft.com/office/drawing/2014/main" id="{EACCC7AC-3EEB-BA4D-9712-087D1886A03F}"/>
                  </a:ext>
                </a:extLst>
              </p:cNvPr>
              <p:cNvPicPr/>
              <p:nvPr/>
            </p:nvPicPr>
            <p:blipFill>
              <a:blip r:embed="rId4"/>
              <a:stretch>
                <a:fillRect/>
              </a:stretch>
            </p:blipFill>
            <p:spPr>
              <a:xfrm>
                <a:off x="1056835" y="4972179"/>
                <a:ext cx="7243200" cy="831240"/>
              </a:xfrm>
              <a:prstGeom prst="rect">
                <a:avLst/>
              </a:prstGeom>
            </p:spPr>
          </p:pic>
        </mc:Fallback>
      </mc:AlternateContent>
    </p:spTree>
    <p:extLst>
      <p:ext uri="{BB962C8B-B14F-4D97-AF65-F5344CB8AC3E}">
        <p14:creationId xmlns:p14="http://schemas.microsoft.com/office/powerpoint/2010/main" val="1221267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3" name="Rectangle 1029"/>
          <p:cNvSpPr>
            <a:spLocks noChangeArrowheads="1"/>
          </p:cNvSpPr>
          <p:nvPr/>
        </p:nvSpPr>
        <p:spPr bwMode="auto">
          <a:xfrm>
            <a:off x="4875213" y="4096295"/>
            <a:ext cx="8397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3000" b="1">
                <a:solidFill>
                  <a:schemeClr val="tx1"/>
                </a:solidFill>
                <a:latin typeface="Arial" charset="0"/>
                <a:ea typeface="MS PGothic" pitchFamily="34" charset="-128"/>
              </a:defRPr>
            </a:lvl1pPr>
            <a:lvl2pPr marL="37931725" indent="-37474525">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endParaRPr lang="en-US" altLang="en-US" dirty="0"/>
          </a:p>
        </p:txBody>
      </p:sp>
      <p:sp>
        <p:nvSpPr>
          <p:cNvPr id="314379" name="Rectangle 1035"/>
          <p:cNvSpPr>
            <a:spLocks noGrp="1" noChangeArrowheads="1"/>
          </p:cNvSpPr>
          <p:nvPr>
            <p:ph type="title"/>
          </p:nvPr>
        </p:nvSpPr>
        <p:spPr bwMode="auto">
          <a:xfrm>
            <a:off x="990600" y="304800"/>
            <a:ext cx="7131050" cy="109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pPr eaLnBrk="1" hangingPunct="1"/>
            <a:r>
              <a:rPr lang="en-US" altLang="en-US" b="1" dirty="0">
                <a:solidFill>
                  <a:schemeClr val="hlink"/>
                </a:solidFill>
              </a:rPr>
              <a:t>Student </a:t>
            </a:r>
            <a:r>
              <a:rPr lang="en-US" altLang="en-US" b="1" i="1" dirty="0">
                <a:solidFill>
                  <a:schemeClr val="hlink"/>
                </a:solidFill>
              </a:rPr>
              <a:t>t</a:t>
            </a:r>
            <a:r>
              <a:rPr lang="en-US" altLang="en-US" b="1" dirty="0">
                <a:solidFill>
                  <a:schemeClr val="hlink"/>
                </a:solidFill>
              </a:rPr>
              <a:t> Distributions for </a:t>
            </a:r>
            <a:br>
              <a:rPr lang="en-US" altLang="en-US" b="1" dirty="0">
                <a:solidFill>
                  <a:schemeClr val="hlink"/>
                </a:solidFill>
              </a:rPr>
            </a:br>
            <a:r>
              <a:rPr lang="en-US" altLang="en-US" b="1" i="1" dirty="0">
                <a:solidFill>
                  <a:schemeClr val="hlink"/>
                </a:solidFill>
              </a:rPr>
              <a:t>n</a:t>
            </a:r>
            <a:r>
              <a:rPr lang="en-US" altLang="en-US" b="1" dirty="0">
                <a:solidFill>
                  <a:schemeClr val="hlink"/>
                </a:solidFill>
              </a:rPr>
              <a:t> = 3 and </a:t>
            </a:r>
            <a:r>
              <a:rPr lang="en-US" altLang="en-US" b="1" i="1" dirty="0">
                <a:solidFill>
                  <a:schemeClr val="hlink"/>
                </a:solidFill>
              </a:rPr>
              <a:t>n</a:t>
            </a:r>
            <a:r>
              <a:rPr lang="en-US" altLang="en-US" b="1" dirty="0">
                <a:solidFill>
                  <a:schemeClr val="hlink"/>
                </a:solidFill>
              </a:rPr>
              <a:t> = 12</a:t>
            </a:r>
          </a:p>
        </p:txBody>
      </p:sp>
      <p:pic>
        <p:nvPicPr>
          <p:cNvPr id="314389" name="Picture 1045" descr="6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892845"/>
            <a:ext cx="60198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393" name="Picture 1049" descr="GuinnessBee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778" b="100000" l="9847" r="89716"/>
                    </a14:imgEffect>
                  </a14:imgLayer>
                </a14:imgProps>
              </a:ext>
              <a:ext uri="{28A0092B-C50C-407E-A947-70E740481C1C}">
                <a14:useLocalDpi xmlns:a14="http://schemas.microsoft.com/office/drawing/2010/main" val="0"/>
              </a:ext>
            </a:extLst>
          </a:blip>
          <a:srcRect/>
          <a:stretch>
            <a:fillRect/>
          </a:stretch>
        </p:blipFill>
        <p:spPr bwMode="auto">
          <a:xfrm>
            <a:off x="3790682" y="2761491"/>
            <a:ext cx="1540352" cy="266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1695933" y="5677407"/>
            <a:ext cx="584788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charset="0"/>
                <a:ea typeface="MS PGothic" pitchFamily="34" charset="-128"/>
              </a:defRPr>
            </a:lvl1pPr>
            <a:lvl2pPr marL="742950" indent="-285750">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r>
              <a:rPr lang="en-US" altLang="en-US" dirty="0"/>
              <a:t>William Sealy Gosset (Student)</a:t>
            </a:r>
          </a:p>
        </p:txBody>
      </p:sp>
      <mc:AlternateContent xmlns:mc="http://schemas.openxmlformats.org/markup-compatibility/2006" xmlns:a14="http://schemas.microsoft.com/office/drawing/2010/main">
        <mc:Choice Requires="a14">
          <p:sp>
            <p:nvSpPr>
              <p:cNvPr id="3" name="TextBox 2"/>
              <p:cNvSpPr txBox="1"/>
              <p:nvPr/>
            </p:nvSpPr>
            <p:spPr>
              <a:xfrm>
                <a:off x="429658" y="2908453"/>
                <a:ext cx="2326021" cy="797013"/>
              </a:xfrm>
              <a:prstGeom prst="rect">
                <a:avLst/>
              </a:prstGeom>
              <a:noFill/>
            </p:spPr>
            <p:txBody>
              <a:bodyPr wrap="none" rtlCol="0">
                <a:spAutoFit/>
              </a:bodyPr>
              <a:lstStyle/>
              <a:p>
                <a:r>
                  <a:rPr lang="en-US" dirty="0"/>
                  <a:t>As </a:t>
                </a:r>
                <a14:m>
                  <m:oMath xmlns:m="http://schemas.openxmlformats.org/officeDocument/2006/math">
                    <m:r>
                      <a:rPr lang="en-US" b="0" i="1" smtClean="0">
                        <a:latin typeface="Cambria Math" panose="02040503050406030204" pitchFamily="18" charset="0"/>
                      </a:rPr>
                      <m:t>𝑛</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ea typeface="Cambria Math" panose="02040503050406030204" pitchFamily="18" charset="0"/>
                      </a:rPr>
                      <m:t>∞</m:t>
                    </m:r>
                  </m:oMath>
                </a14:m>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9658" y="2908453"/>
                <a:ext cx="2326021" cy="797013"/>
              </a:xfrm>
              <a:prstGeom prst="rect">
                <a:avLst/>
              </a:prstGeom>
              <a:blipFill rotWithShape="0">
                <a:blip r:embed="rId6"/>
                <a:stretch>
                  <a:fillRect l="-2094" t="-7634" b="-11450"/>
                </a:stretch>
              </a:blipFill>
            </p:spPr>
            <p:txBody>
              <a:bodyPr/>
              <a:lstStyle/>
              <a:p>
                <a:r>
                  <a:rPr lang="en-US">
                    <a:noFill/>
                  </a:rPr>
                  <a:t> </a:t>
                </a:r>
              </a:p>
            </p:txBody>
          </p:sp>
        </mc:Fallback>
      </mc:AlternateContent>
      <p:sp>
        <p:nvSpPr>
          <p:cNvPr id="4" name="TextBox 3"/>
          <p:cNvSpPr txBox="1"/>
          <p:nvPr/>
        </p:nvSpPr>
        <p:spPr>
          <a:xfrm>
            <a:off x="7155815" y="1737780"/>
            <a:ext cx="1931670" cy="3693319"/>
          </a:xfrm>
          <a:prstGeom prst="rect">
            <a:avLst/>
          </a:prstGeom>
          <a:noFill/>
        </p:spPr>
        <p:txBody>
          <a:bodyPr wrap="square" rtlCol="0">
            <a:spAutoFit/>
          </a:bodyPr>
          <a:lstStyle/>
          <a:p>
            <a:r>
              <a:rPr lang="en-US" altLang="en-US" dirty="0"/>
              <a:t>Student t distributions have the same general shape and symmetry as the standard normal distribution but reflect a greater variability (heavier tails), which is expected with small samples.</a:t>
            </a:r>
          </a:p>
          <a:p>
            <a:endParaRPr lang="en-US" dirty="0"/>
          </a:p>
        </p:txBody>
      </p:sp>
      <p:sp>
        <p:nvSpPr>
          <p:cNvPr id="5" name="TextBox 4">
            <a:extLst>
              <a:ext uri="{FF2B5EF4-FFF2-40B4-BE49-F238E27FC236}">
                <a16:creationId xmlns:a16="http://schemas.microsoft.com/office/drawing/2014/main" id="{5E8F6A2D-A3EE-4E19-86A6-183DAB2FBF9A}"/>
              </a:ext>
            </a:extLst>
          </p:cNvPr>
          <p:cNvSpPr txBox="1"/>
          <p:nvPr/>
        </p:nvSpPr>
        <p:spPr>
          <a:xfrm>
            <a:off x="158620" y="6334046"/>
            <a:ext cx="8845421" cy="461665"/>
          </a:xfrm>
          <a:prstGeom prst="rect">
            <a:avLst/>
          </a:prstGeom>
          <a:noFill/>
        </p:spPr>
        <p:txBody>
          <a:bodyPr wrap="square" rtlCol="0">
            <a:spAutoFit/>
          </a:bodyPr>
          <a:lstStyle/>
          <a:p>
            <a:r>
              <a:rPr lang="en-US" sz="800" dirty="0"/>
              <a:t>*The old practice of using a standard normal distribution when n&gt;30 comes from the idea that when n&gt;30, the blue and red curves practically overlap. Because critical t values had to be stored on paper in the back of the textbook, most textbook t-tables stop around thirty or 50, because they would be the same as the standard normal z with higher degrees of freedom, up to at least three digits after the decimal. This is not necessary now that we get our t-values from computers. But if you couldn’t get to a computer for some reason, and you had a sample &gt; 30, using a standard normal distribution (z) would suffice.</a:t>
            </a:r>
          </a:p>
        </p:txBody>
      </p:sp>
    </p:spTree>
    <p:extLst>
      <p:ext uri="{BB962C8B-B14F-4D97-AF65-F5344CB8AC3E}">
        <p14:creationId xmlns:p14="http://schemas.microsoft.com/office/powerpoint/2010/main" val="385615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14389"/>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14393"/>
                                        </p:tgtEl>
                                        <p:attrNameLst>
                                          <p:attrName>style.visibility</p:attrName>
                                        </p:attrNameLst>
                                      </p:cBhvr>
                                      <p:to>
                                        <p:strVal val="visible"/>
                                      </p:to>
                                    </p:set>
                                    <p:animEffect transition="in" filter="fade">
                                      <p:cBhvr>
                                        <p:cTn id="11" dur="500"/>
                                        <p:tgtEl>
                                          <p:spTgt spid="31439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Sample Average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altLang="en-US" sz="2400" dirty="0"/>
                  <a:t>Proof that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 where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a:rPr lang="en-US" altLang="en-US" sz="2400" b="0" i="1" smtClean="0">
                            <a:latin typeface="Cambria Math" panose="02040503050406030204" pitchFamily="18" charset="0"/>
                          </a:rPr>
                          <m:t>𝑌</m:t>
                        </m:r>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r>
                      <a:rPr lang="en-US" altLang="en-US" sz="2400" i="1">
                        <a:latin typeface="Cambria Math" panose="02040503050406030204" pitchFamily="18" charset="0"/>
                        <a:ea typeface="Cambria Math" panose="02040503050406030204" pitchFamily="18" charset="0"/>
                      </a:rPr>
                      <m:t> </m:t>
                    </m:r>
                  </m:oMath>
                </a14:m>
                <a:r>
                  <a:rPr lang="en-US" altLang="en-US" sz="2400" dirty="0"/>
                  <a:t>:  </a:t>
                </a:r>
                <a:endParaRPr lang="en-US" altLang="en-US" sz="2400" b="0" i="1" dirty="0">
                  <a:latin typeface="Cambria Math" panose="02040503050406030204" pitchFamily="18" charset="0"/>
                </a:endParaRPr>
              </a:p>
              <a:p>
                <a:pPr marL="201168" lvl="1" indent="0">
                  <a:buNone/>
                </a:pPr>
                <a14:m>
                  <m:oMath xmlns:m="http://schemas.openxmlformats.org/officeDocument/2006/math">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𝑌</m:t>
                            </m:r>
                          </m:e>
                        </m:acc>
                      </m:e>
                    </m:d>
                    <m:r>
                      <a:rPr lang="en-US" altLang="en-US" sz="2000" i="1">
                        <a:latin typeface="Cambria Math" panose="02040503050406030204" pitchFamily="18" charset="0"/>
                      </a:rPr>
                      <m:t>=</m:t>
                    </m:r>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f>
                          <m:fPr>
                            <m:ctrlPr>
                              <a:rPr lang="en-US" altLang="en-US" sz="2000" i="1" smtClean="0">
                                <a:latin typeface="Cambria Math" panose="02040503050406030204" pitchFamily="18" charset="0"/>
                              </a:rPr>
                            </m:ctrlPr>
                          </m:fPr>
                          <m:num>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1</m:t>
                                </m:r>
                              </m:sub>
                            </m:sSub>
                            <m:r>
                              <m:rPr>
                                <m:nor/>
                              </m:rPr>
                              <a:rPr lang="en-US" altLang="en-US" sz="2000" dirty="0"/>
                              <m:t>+</m:t>
                            </m:r>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2</m:t>
                                </m:r>
                              </m:sub>
                            </m:sSub>
                            <m:r>
                              <m:rPr>
                                <m:nor/>
                              </m:rPr>
                              <a:rPr lang="en-US" altLang="en-US" sz="2000" dirty="0"/>
                              <m:t>+ … +</m:t>
                            </m:r>
                            <m:sSub>
                              <m:sSubPr>
                                <m:ctrlPr>
                                  <a:rPr lang="en-US" altLang="en-US" sz="2000" i="1" dirty="0" smtClean="0">
                                    <a:latin typeface="Cambria Math" panose="02040503050406030204" pitchFamily="18" charset="0"/>
                                  </a:rPr>
                                </m:ctrlPr>
                              </m:sSubPr>
                              <m:e>
                                <m:r>
                                  <a:rPr lang="en-US" altLang="en-US" sz="2000" b="0" i="1" dirty="0" smtClean="0">
                                    <a:latin typeface="Cambria Math" panose="02040503050406030204" pitchFamily="18" charset="0"/>
                                  </a:rPr>
                                  <m:t>𝑌</m:t>
                                </m:r>
                              </m:e>
                              <m:sub>
                                <m:r>
                                  <a:rPr lang="en-US" altLang="en-US" sz="2000" b="0" i="1" dirty="0" smtClean="0">
                                    <a:latin typeface="Cambria Math" panose="02040503050406030204" pitchFamily="18" charset="0"/>
                                  </a:rPr>
                                  <m:t>𝑛</m:t>
                                </m:r>
                              </m:sub>
                            </m:sSub>
                          </m:num>
                          <m:den>
                            <m:r>
                              <a:rPr lang="en-US" altLang="en-US" sz="2000" i="1">
                                <a:latin typeface="Cambria Math" charset="0"/>
                              </a:rPr>
                              <m:t>𝑛</m:t>
                            </m:r>
                          </m:den>
                        </m:f>
                      </m:e>
                    </m:d>
                  </m:oMath>
                </a14:m>
                <a:r>
                  <a:rPr lang="en-US" altLang="en-US" sz="2200" dirty="0"/>
                  <a:t> by the definition of </a:t>
                </a:r>
                <a14:m>
                  <m:oMath xmlns:m="http://schemas.openxmlformats.org/officeDocument/2006/math">
                    <m:acc>
                      <m:accPr>
                        <m:chr m:val="̅"/>
                        <m:ctrlPr>
                          <a:rPr lang="en-US" altLang="en-US" sz="2200" i="1" smtClean="0">
                            <a:latin typeface="Cambria Math" panose="02040503050406030204" pitchFamily="18" charset="0"/>
                          </a:rPr>
                        </m:ctrlPr>
                      </m:accPr>
                      <m:e>
                        <m:r>
                          <a:rPr lang="en-US" altLang="en-US" sz="2200" b="0" i="1" smtClean="0">
                            <a:latin typeface="Cambria Math" panose="02040503050406030204" pitchFamily="18" charset="0"/>
                          </a:rPr>
                          <m:t>𝑌</m:t>
                        </m:r>
                      </m:e>
                    </m:acc>
                  </m:oMath>
                </a14:m>
                <a:r>
                  <a:rPr lang="en-US" altLang="en-US" sz="2200" dirty="0"/>
                  <a:t>.</a:t>
                </a:r>
              </a:p>
              <a:p>
                <a:pPr marL="0" indent="0">
                  <a:buNone/>
                </a:pPr>
                <a14:m>
                  <m:oMath xmlns:m="http://schemas.openxmlformats.org/officeDocument/2006/math">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acc>
                          <m:accPr>
                            <m:chr m:val="̅"/>
                            <m:ctrlPr>
                              <a:rPr lang="en-US" altLang="en-US" sz="2800" i="1">
                                <a:latin typeface="Cambria Math" panose="02040503050406030204" pitchFamily="18" charset="0"/>
                              </a:rPr>
                            </m:ctrlPr>
                          </m:accPr>
                          <m:e>
                            <m:r>
                              <a:rPr lang="en-US" altLang="en-US" sz="2800" i="1">
                                <a:latin typeface="Cambria Math" panose="02040503050406030204" pitchFamily="18" charset="0"/>
                              </a:rPr>
                              <m:t>𝑌</m:t>
                            </m:r>
                          </m:e>
                        </m:acc>
                      </m:e>
                    </m:d>
                    <m:r>
                      <a:rPr lang="en-US" altLang="en-US" sz="2800" i="1">
                        <a:latin typeface="Cambria Math" panose="02040503050406030204" pitchFamily="18" charset="0"/>
                      </a:rPr>
                      <m:t>=</m:t>
                    </m:r>
                    <m:f>
                      <m:fPr>
                        <m:ctrlPr>
                          <a:rPr lang="en-US" altLang="en-US" sz="2800" i="1" smtClean="0">
                            <a:latin typeface="Cambria Math" panose="02040503050406030204" pitchFamily="18" charset="0"/>
                          </a:rPr>
                        </m:ctrlPr>
                      </m:fPr>
                      <m:num>
                        <m:r>
                          <a:rPr lang="en-US" altLang="en-US" sz="2800" b="0" i="1" smtClean="0">
                            <a:latin typeface="Cambria Math" panose="02040503050406030204" pitchFamily="18" charset="0"/>
                          </a:rPr>
                          <m:t>1</m:t>
                        </m:r>
                      </m:num>
                      <m:den>
                        <m:r>
                          <a:rPr lang="en-US" altLang="en-US" sz="2800" b="0" i="1" smtClean="0">
                            <a:latin typeface="Cambria Math" panose="02040503050406030204" pitchFamily="18" charset="0"/>
                          </a:rPr>
                          <m:t>𝑛</m:t>
                        </m:r>
                      </m:den>
                    </m:f>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2</m:t>
                            </m:r>
                          </m:sub>
                        </m:sSub>
                        <m:r>
                          <m:rPr>
                            <m:nor/>
                          </m:rPr>
                          <a:rPr lang="en-US" altLang="en-US" sz="2400" dirty="0"/>
                          <m:t>+ … +</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𝑛</m:t>
                            </m:r>
                          </m:sub>
                        </m:sSub>
                      </m:e>
                    </m:d>
                  </m:oMath>
                </a14:m>
                <a:r>
                  <a:rPr lang="en-US" sz="2400" dirty="0"/>
                  <a:t> because </a:t>
                </a:r>
                <a14:m>
                  <m:oMath xmlns:m="http://schemas.openxmlformats.org/officeDocument/2006/math">
                    <m:r>
                      <a:rPr lang="en-US" altLang="en-US" sz="2400" i="1">
                        <a:latin typeface="Cambria Math" panose="02040503050406030204" pitchFamily="18" charset="0"/>
                      </a:rPr>
                      <m:t>𝑛</m:t>
                    </m:r>
                  </m:oMath>
                </a14:m>
                <a:r>
                  <a:rPr lang="en-US" sz="2400" dirty="0"/>
                  <a:t> is a constant.</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smtClean="0">
                            <a:latin typeface="Cambria Math" panose="02040503050406030204" pitchFamily="18" charset="0"/>
                          </a:rPr>
                        </m:ctrlPr>
                      </m:dPr>
                      <m:e>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1</m:t>
                            </m:r>
                            <m:r>
                              <m:rPr>
                                <m:nor/>
                              </m:rPr>
                              <a:rPr lang="en-US" altLang="en-US" sz="2400" dirty="0"/>
                              <m:t> </m:t>
                            </m:r>
                          </m:e>
                        </m:d>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2</m:t>
                            </m:r>
                            <m:r>
                              <m:rPr>
                                <m:nor/>
                              </m:rPr>
                              <a:rPr lang="en-US" altLang="en-US" sz="2400" dirty="0"/>
                              <m:t> </m:t>
                            </m:r>
                          </m:e>
                        </m:d>
                        <m:r>
                          <a:rPr lang="en-US" altLang="en-US" sz="2400" b="0" i="1" dirty="0" smtClean="0">
                            <a:latin typeface="Cambria Math" panose="02040503050406030204" pitchFamily="18" charset="0"/>
                          </a:rPr>
                          <m:t>+</m:t>
                        </m:r>
                        <m:r>
                          <m:rPr>
                            <m:nor/>
                          </m:rPr>
                          <a:rPr lang="en-US" altLang="en-US" sz="2400" dirty="0"/>
                          <m:t>…</m:t>
                        </m:r>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m:t>Y</m:t>
                            </m:r>
                            <m:r>
                              <m:rPr>
                                <m:nor/>
                              </m:rPr>
                              <a:rPr lang="en-US" altLang="en-US" sz="2400" baseline="-25000"/>
                              <m:t>n</m:t>
                            </m:r>
                          </m:e>
                        </m:d>
                      </m:e>
                    </m:d>
                  </m:oMath>
                </a14:m>
                <a:r>
                  <a:rPr lang="en-US" sz="2400" dirty="0"/>
                  <a:t> because the expected value of a sum of random variables is equal to the sum of the expected values of the random variables.</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nor/>
                          </m:rPr>
                          <a:rPr lang="en-US" altLang="en-US" sz="2400" dirty="0"/>
                          <m:t>…</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e>
                    </m:d>
                    <m:r>
                      <a:rPr lang="en-US" altLang="en-US" sz="2400" b="0" i="1" baseline="-25000" dirty="0" smtClean="0">
                        <a:latin typeface="Cambria Math" panose="02040503050406030204" pitchFamily="18" charset="0"/>
                      </a:rPr>
                      <m:t> </m:t>
                    </m:r>
                  </m:oMath>
                </a14:m>
                <a:r>
                  <a:rPr lang="en-US" sz="2400" dirty="0"/>
                  <a:t>because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𝑌</m:t>
                            </m:r>
                          </m:e>
                          <m:sub>
                            <m:r>
                              <a:rPr lang="en-US" altLang="en-US" sz="2400" i="1">
                                <a:latin typeface="Cambria Math" panose="02040503050406030204" pitchFamily="18" charset="0"/>
                              </a:rPr>
                              <m:t>𝑖</m:t>
                            </m:r>
                          </m:sub>
                        </m:sSub>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a:t>
                </a:r>
              </a:p>
              <a:p>
                <a:pPr marL="0"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𝑛</m:t>
                          </m:r>
                          <m:r>
                            <m:rPr>
                              <m:sty m:val="p"/>
                            </m:rPr>
                            <a:rPr lang="el-GR" altLang="en-US" sz="2400" i="1">
                              <a:latin typeface="Cambria Math" panose="02040503050406030204" pitchFamily="18" charset="0"/>
                              <a:ea typeface="Cambria Math" panose="02040503050406030204" pitchFamily="18" charset="0"/>
                            </a:rPr>
                            <m:t>μ</m:t>
                          </m:r>
                        </m:e>
                      </m:d>
                      <m:r>
                        <a:rPr lang="en-US" altLang="en-US" sz="2400" b="0" i="1" smtClean="0">
                          <a:latin typeface="Cambria Math" panose="02040503050406030204" pitchFamily="18" charset="0"/>
                          <a:ea typeface="Cambria Math" panose="02040503050406030204" pitchFamily="18" charset="0"/>
                        </a:rPr>
                        <m:t>=</m:t>
                      </m:r>
                      <m:r>
                        <m:rPr>
                          <m:sty m:val="p"/>
                        </m:rPr>
                        <a:rPr lang="el-GR" altLang="en-US" sz="2400" i="1">
                          <a:latin typeface="Cambria Math" panose="02040503050406030204" pitchFamily="18" charset="0"/>
                          <a:ea typeface="Cambria Math" panose="02040503050406030204" pitchFamily="18" charset="0"/>
                        </a:rPr>
                        <m:t>μ</m:t>
                      </m:r>
                      <m:r>
                        <a:rPr lang="en-US" altLang="en-US" sz="2400" b="0" i="1" smtClean="0">
                          <a:latin typeface="Cambria Math" panose="02040503050406030204" pitchFamily="18" charset="0"/>
                          <a:ea typeface="Cambria Math" panose="02040503050406030204" pitchFamily="18" charset="0"/>
                        </a:rPr>
                        <m:t>. ∎</m:t>
                      </m:r>
                    </m:oMath>
                  </m:oMathPara>
                </a14:m>
                <a:endParaRPr lang="en-US" alt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423" t="-2121" r="-646" b="-4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51</a:t>
            </a:fld>
            <a:endParaRPr lang="en-US" altLang="en-US" dirty="0"/>
          </a:p>
        </p:txBody>
      </p:sp>
    </p:spTree>
    <p:extLst>
      <p:ext uri="{BB962C8B-B14F-4D97-AF65-F5344CB8AC3E}">
        <p14:creationId xmlns:p14="http://schemas.microsoft.com/office/powerpoint/2010/main" val="425807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Examples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52</a:t>
            </a:fld>
            <a:endParaRPr lang="en-US" altLang="en-US" dirty="0"/>
          </a:p>
        </p:txBody>
      </p:sp>
    </p:spTree>
    <p:extLst>
      <p:ext uri="{BB962C8B-B14F-4D97-AF65-F5344CB8AC3E}">
        <p14:creationId xmlns:p14="http://schemas.microsoft.com/office/powerpoint/2010/main" val="1540481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738" y="2723411"/>
            <a:ext cx="7543800" cy="867165"/>
          </a:xfrm>
        </p:spPr>
        <p:txBody>
          <a:bodyPr>
            <a:normAutofit fontScale="90000"/>
          </a:bodyPr>
          <a:lstStyle/>
          <a:p>
            <a:pPr algn="ctr"/>
            <a:r>
              <a:rPr lang="en-US" dirty="0"/>
              <a:t>ANOTHER EXAMPLE</a:t>
            </a:r>
            <a:br>
              <a:rPr lang="en-US" dirty="0"/>
            </a:br>
            <a:r>
              <a:rPr lang="en-US" dirty="0"/>
              <a:t>FOR PRACTICE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53</a:t>
            </a:fld>
            <a:endParaRPr lang="en-US" altLang="en-US" dirty="0"/>
          </a:p>
        </p:txBody>
      </p:sp>
    </p:spTree>
    <p:extLst>
      <p:ext uri="{BB962C8B-B14F-4D97-AF65-F5344CB8AC3E}">
        <p14:creationId xmlns:p14="http://schemas.microsoft.com/office/powerpoint/2010/main" val="1651103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33400" y="1447800"/>
            <a:ext cx="7848600" cy="1871663"/>
          </a:xfrm>
          <a:prstGeom prst="rect">
            <a:avLst/>
          </a:prstGeom>
          <a:noFill/>
          <a:ln w="9525">
            <a:noFill/>
            <a:miter lim="800000"/>
            <a:headEnd/>
            <a:tailEnd/>
          </a:ln>
        </p:spPr>
      </p:pic>
      <p:grpSp>
        <p:nvGrpSpPr>
          <p:cNvPr id="2" name="Group 5"/>
          <p:cNvGrpSpPr>
            <a:grpSpLocks/>
          </p:cNvGrpSpPr>
          <p:nvPr/>
        </p:nvGrpSpPr>
        <p:grpSpPr bwMode="auto">
          <a:xfrm>
            <a:off x="144939" y="3222993"/>
            <a:ext cx="1498601" cy="1938338"/>
            <a:chOff x="144" y="1913"/>
            <a:chExt cx="944" cy="1221"/>
          </a:xfrm>
        </p:grpSpPr>
        <p:sp>
          <p:nvSpPr>
            <p:cNvPr id="8202" name="Text Box 6"/>
            <p:cNvSpPr txBox="1">
              <a:spLocks noChangeArrowheads="1"/>
            </p:cNvSpPr>
            <p:nvPr/>
          </p:nvSpPr>
          <p:spPr bwMode="auto">
            <a:xfrm>
              <a:off x="144" y="1913"/>
              <a:ext cx="944" cy="1221"/>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200" y="2688"/>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5597302" y="3760315"/>
            <a:ext cx="3401759" cy="1176008"/>
          </a:xfrm>
          <a:prstGeom prst="rect">
            <a:avLst/>
          </a:prstGeom>
        </p:spPr>
      </p:pic>
      <p:pic>
        <p:nvPicPr>
          <p:cNvPr id="4" name="Picture 3"/>
          <p:cNvPicPr>
            <a:picLocks noChangeAspect="1"/>
          </p:cNvPicPr>
          <p:nvPr/>
        </p:nvPicPr>
        <p:blipFill>
          <a:blip r:embed="rId5"/>
          <a:stretch>
            <a:fillRect/>
          </a:stretch>
        </p:blipFill>
        <p:spPr>
          <a:xfrm>
            <a:off x="4456314" y="4426979"/>
            <a:ext cx="711725" cy="483973"/>
          </a:xfrm>
          <a:prstGeom prst="rect">
            <a:avLst/>
          </a:prstGeom>
        </p:spPr>
      </p:pic>
      <p:pic>
        <p:nvPicPr>
          <p:cNvPr id="5" name="Picture 4"/>
          <p:cNvPicPr>
            <a:picLocks noChangeAspect="1"/>
          </p:cNvPicPr>
          <p:nvPr/>
        </p:nvPicPr>
        <p:blipFill>
          <a:blip r:embed="rId6"/>
          <a:stretch>
            <a:fillRect/>
          </a:stretch>
        </p:blipFill>
        <p:spPr>
          <a:xfrm>
            <a:off x="1912313" y="4121121"/>
            <a:ext cx="2275228" cy="960939"/>
          </a:xfrm>
          <a:prstGeom prst="rect">
            <a:avLst/>
          </a:prstGeom>
        </p:spPr>
      </p:pic>
    </p:spTree>
    <p:extLst>
      <p:ext uri="{BB962C8B-B14F-4D97-AF65-F5344CB8AC3E}">
        <p14:creationId xmlns:p14="http://schemas.microsoft.com/office/powerpoint/2010/main" val="94450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298966" y="1455269"/>
            <a:ext cx="6374868" cy="1520221"/>
          </a:xfrm>
          <a:prstGeom prst="rect">
            <a:avLst/>
          </a:prstGeom>
          <a:noFill/>
          <a:ln w="9525">
            <a:noFill/>
            <a:miter lim="800000"/>
            <a:headEnd/>
            <a:tailEnd/>
          </a:ln>
        </p:spPr>
      </p:pic>
      <p:grpSp>
        <p:nvGrpSpPr>
          <p:cNvPr id="2" name="Group 5"/>
          <p:cNvGrpSpPr>
            <a:grpSpLocks/>
          </p:cNvGrpSpPr>
          <p:nvPr/>
        </p:nvGrpSpPr>
        <p:grpSpPr bwMode="auto">
          <a:xfrm>
            <a:off x="516646" y="1193526"/>
            <a:ext cx="1498601" cy="1938338"/>
            <a:chOff x="379" y="607"/>
            <a:chExt cx="944" cy="1221"/>
          </a:xfrm>
        </p:grpSpPr>
        <p:sp>
          <p:nvSpPr>
            <p:cNvPr id="8202" name="Text Box 6"/>
            <p:cNvSpPr txBox="1">
              <a:spLocks noChangeArrowheads="1"/>
            </p:cNvSpPr>
            <p:nvPr/>
          </p:nvSpPr>
          <p:spPr bwMode="auto">
            <a:xfrm>
              <a:off x="379" y="607"/>
              <a:ext cx="944" cy="1221"/>
            </a:xfrm>
            <a:prstGeom prst="rect">
              <a:avLst/>
            </a:prstGeom>
            <a:solidFill>
              <a:schemeClr val="bg1"/>
            </a:solid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447" y="1382"/>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3" name="Text Box 54"/>
          <p:cNvSpPr txBox="1">
            <a:spLocks noChangeArrowheads="1"/>
          </p:cNvSpPr>
          <p:nvPr/>
        </p:nvSpPr>
        <p:spPr bwMode="auto">
          <a:xfrm>
            <a:off x="0" y="5246086"/>
            <a:ext cx="9105701"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1.8g (p-value = 0.2155 from a t-test).  A 95% confidence interval is (1.57 g, 1.8566 g).  The problem was ambiguous on the randomness of the sample; thus, we will assume that it was not a random sample, which makes inference to all bats strictly speculative. </a:t>
            </a: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06379" y="3177433"/>
            <a:ext cx="4841922" cy="2025583"/>
          </a:xfrm>
          <a:prstGeom prst="rect">
            <a:avLst/>
          </a:prstGeom>
        </p:spPr>
      </p:pic>
      <p:pic>
        <p:nvPicPr>
          <p:cNvPr id="4" name="Picture 3"/>
          <p:cNvPicPr>
            <a:picLocks noChangeAspect="1"/>
          </p:cNvPicPr>
          <p:nvPr/>
        </p:nvPicPr>
        <p:blipFill>
          <a:blip r:embed="rId5"/>
          <a:stretch>
            <a:fillRect/>
          </a:stretch>
        </p:blipFill>
        <p:spPr>
          <a:xfrm>
            <a:off x="5409801" y="2975490"/>
            <a:ext cx="3123615" cy="2270596"/>
          </a:xfrm>
          <a:prstGeom prst="rect">
            <a:avLst/>
          </a:prstGeom>
        </p:spPr>
      </p:pic>
      <p:sp>
        <p:nvSpPr>
          <p:cNvPr id="3" name="Rectangle 2"/>
          <p:cNvSpPr/>
          <p:nvPr/>
        </p:nvSpPr>
        <p:spPr>
          <a:xfrm>
            <a:off x="7124700" y="4991100"/>
            <a:ext cx="381000" cy="183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6086475" y="4404040"/>
            <a:ext cx="819150" cy="17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6736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End Part 1</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6</a:t>
            </a:fld>
            <a:endParaRPr lang="en-US" altLang="en-US" dirty="0"/>
          </a:p>
        </p:txBody>
      </p:sp>
    </p:spTree>
    <p:extLst>
      <p:ext uri="{BB962C8B-B14F-4D97-AF65-F5344CB8AC3E}">
        <p14:creationId xmlns:p14="http://schemas.microsoft.com/office/powerpoint/2010/main" val="1697674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p:txBody>
          <a:bodyPr/>
          <a:lstStyle/>
          <a:p>
            <a:r>
              <a:rPr lang="en-US" dirty="0"/>
              <a:t>Part 2</a:t>
            </a:r>
          </a:p>
        </p:txBody>
      </p:sp>
      <p:sp>
        <p:nvSpPr>
          <p:cNvPr id="3" name="Content Placeholder 2">
            <a:extLst>
              <a:ext uri="{FF2B5EF4-FFF2-40B4-BE49-F238E27FC236}">
                <a16:creationId xmlns:a16="http://schemas.microsoft.com/office/drawing/2014/main" id="{2D2213B0-C3F3-864C-A7D3-7639F9E32A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p:txBody>
          <a:bodyPr/>
          <a:lstStyle/>
          <a:p>
            <a:pPr>
              <a:defRPr/>
            </a:pPr>
            <a:fld id="{85BC5B7D-D6B0-4550-9BAF-D21F2647AC79}" type="slidenum">
              <a:rPr lang="en-US" altLang="en-US" smtClean="0"/>
              <a:pPr>
                <a:defRPr/>
              </a:pPr>
              <a:t>7</a:t>
            </a:fld>
            <a:endParaRPr lang="en-US" altLang="en-US" dirty="0"/>
          </a:p>
        </p:txBody>
      </p:sp>
    </p:spTree>
    <p:extLst>
      <p:ext uri="{BB962C8B-B14F-4D97-AF65-F5344CB8AC3E}">
        <p14:creationId xmlns:p14="http://schemas.microsoft.com/office/powerpoint/2010/main" val="4113560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57783" y="3429000"/>
                <a:ext cx="8628434" cy="1450757"/>
              </a:xfrm>
            </p:spPr>
            <p:txBody>
              <a:bodyPr>
                <a:normAutofit fontScale="90000"/>
              </a:bodyPr>
              <a:lstStyle/>
              <a:p>
                <a:pPr algn="ctr"/>
                <a:r>
                  <a:rPr lang="en-US" dirty="0"/>
                  <a:t>Question 1</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r>
                  <a:rPr lang="en-US" dirty="0"/>
                  <a:t>Watch a</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57783" y="3429000"/>
                <a:ext cx="8628434" cy="1450757"/>
              </a:xfrm>
              <a:blipFill>
                <a:blip r:embed="rId2"/>
                <a:stretch>
                  <a:fillRect t="-75439" b="-1929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8</a:t>
            </a:fld>
            <a:endParaRPr lang="en-US" altLang="en-US" dirty="0"/>
          </a:p>
        </p:txBody>
      </p:sp>
    </p:spTree>
    <p:extLst>
      <p:ext uri="{BB962C8B-B14F-4D97-AF65-F5344CB8AC3E}">
        <p14:creationId xmlns:p14="http://schemas.microsoft.com/office/powerpoint/2010/main" val="605117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dirty="0"/>
              <a:t>Example: 1 Sample Confidence Interval</a:t>
            </a:r>
            <a:endParaRPr lang="en-US" altLang="en-US" dirty="0"/>
          </a:p>
        </p:txBody>
      </p:sp>
      <p:sp>
        <p:nvSpPr>
          <p:cNvPr id="23555" name="Rectangle 3"/>
          <p:cNvSpPr>
            <a:spLocks noGrp="1" noChangeArrowheads="1"/>
          </p:cNvSpPr>
          <p:nvPr>
            <p:ph type="body" idx="1"/>
          </p:nvPr>
        </p:nvSpPr>
        <p:spPr bwMode="auto">
          <a:xfrm>
            <a:off x="0" y="3770313"/>
            <a:ext cx="91440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r>
              <a:rPr lang="en-US" altLang="en-US" sz="1950" dirty="0"/>
              <a:t>The following are ages of 7 randomly selected patrons at the Beach Comber in South Mission Beach at 7pm! We assume that the data come from a normal distribution and would like to </a:t>
            </a:r>
            <a:r>
              <a:rPr lang="en-US" altLang="en-US" sz="1950" b="1" i="1" dirty="0"/>
              <a:t>construct and interpret</a:t>
            </a:r>
            <a:r>
              <a:rPr lang="en-US" altLang="en-US" sz="1950" dirty="0"/>
              <a:t> a 95% confidence interval for the actual mean age of patrons at the Comber.  Assume we don’t know the population standard deviation and have estimated it to be 7.08 years. In addition, the t multiplier (t critical value) for this problem is 2.447. The other statistics needed to construct the interval will need to be derived from the data.  Show and fully explain your work.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588802"/>
      </p:ext>
    </p:extLst>
  </p:cSld>
  <p:clrMapOvr>
    <a:masterClrMapping/>
  </p:clrMapOvr>
</p:sld>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24824</TotalTime>
  <Words>3636</Words>
  <Application>Microsoft Macintosh PowerPoint</Application>
  <PresentationFormat>On-screen Show (4:3)</PresentationFormat>
  <Paragraphs>514</Paragraphs>
  <Slides>55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Calibri</vt:lpstr>
      <vt:lpstr>Calibri Light</vt:lpstr>
      <vt:lpstr>Cambria Math</vt:lpstr>
      <vt:lpstr>Symbol</vt:lpstr>
      <vt:lpstr>Tahoma</vt:lpstr>
      <vt:lpstr>Times New Roman</vt:lpstr>
      <vt:lpstr>Wingdings</vt:lpstr>
      <vt:lpstr>Retrospect</vt:lpstr>
      <vt:lpstr>Unit 2  For Live Session Assignment: Inference Using t-Distributions</vt:lpstr>
      <vt:lpstr>Part 1: Quick Quiz Questions</vt:lpstr>
      <vt:lpstr>Quick Quiz Question (QQQ 1)</vt:lpstr>
      <vt:lpstr>QQQ 2</vt:lpstr>
      <vt:lpstr>QQQ 3</vt:lpstr>
      <vt:lpstr>End Part 1</vt:lpstr>
      <vt:lpstr>Part 2</vt:lpstr>
      <vt:lpstr>Question 1 (≤2 hours)  Watch a</vt:lpstr>
      <vt:lpstr>Example: 1 Sample Confidence Interval</vt:lpstr>
      <vt:lpstr>Confidence Interval </vt:lpstr>
      <vt:lpstr>Question 2 (≤1 hour)</vt:lpstr>
      <vt:lpstr>1 Sample Hypothesis Testing:  The 6 Steps</vt:lpstr>
      <vt:lpstr>Example: 1 Sample t-test</vt:lpstr>
      <vt:lpstr>Six step hypothesis test</vt:lpstr>
      <vt:lpstr>Prep for Question 3 (≤1 hour)  Carefully Review the Following Slides and Sample Code. You will be asked to apply the same ideas to an actual HW problem afterwards.  We will review both the example and the HW problem in live session.  Do you best! SAS Code is on Github!  </vt:lpstr>
      <vt:lpstr>TWO SAMPLE T-TEST FOR THE DIFFERENCE OF MEANS WITH INDEPENDENT SAMPLES</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vt:lpstr>
      <vt:lpstr>Finding the P-value</vt:lpstr>
      <vt:lpstr>Go to t-test code Creativity</vt:lpstr>
      <vt:lpstr>COMPARE WITH RANDOMIZATION (PERMUTATION) TEST</vt:lpstr>
      <vt:lpstr>Question 3 (≤2 hours)</vt:lpstr>
      <vt:lpstr>From The Homework!  (Q 3)</vt:lpstr>
      <vt:lpstr>Hypothesis test:</vt:lpstr>
      <vt:lpstr>End Question 3</vt:lpstr>
      <vt:lpstr>Question 4!   Takeaways and Questions!</vt:lpstr>
      <vt:lpstr>Takeaways</vt:lpstr>
      <vt:lpstr>End For Live Session Assignment Unit 2!</vt:lpstr>
      <vt:lpstr>Appendix</vt:lpstr>
      <vt:lpstr>Appendix A CLT</vt:lpstr>
      <vt:lpstr>Central Limit Theorem</vt:lpstr>
      <vt:lpstr>Distribution of Sample Average</vt:lpstr>
      <vt:lpstr>Distribution of Sample Average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CENTRAL LIMIT THEOREM Cont.</vt:lpstr>
      <vt:lpstr>Appendix A T-Distrbution and s</vt:lpstr>
      <vt:lpstr>About that known σ…</vt:lpstr>
      <vt:lpstr>T-ratio</vt:lpstr>
      <vt:lpstr>Student t Distributions for  n = 3 and n = 12</vt:lpstr>
      <vt:lpstr>Distribution of Sample Average</vt:lpstr>
      <vt:lpstr>Appendix Examples</vt:lpstr>
      <vt:lpstr>ANOTHER EXAMPLE FOR PRACTICE</vt:lpstr>
      <vt:lpstr>PowerPoint Presentation</vt:lpstr>
      <vt:lpstr>PowerPoint Presentation</vt:lpstr>
    </vt:vector>
  </TitlesOfParts>
  <Company>Southern Methodist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Goodwin, Ben</cp:lastModifiedBy>
  <cp:revision>226</cp:revision>
  <dcterms:created xsi:type="dcterms:W3CDTF">2014-09-08T10:07:10Z</dcterms:created>
  <dcterms:modified xsi:type="dcterms:W3CDTF">2020-08-31T02:00:21Z</dcterms:modified>
</cp:coreProperties>
</file>